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rsidR="009732CA" w:rsidRDefault="001D5D63" w:rsidP="001D5D63">
      <w:pPr>
        <w:pStyle w:val="Normal13"/>
        <w:spacing w:after="64"/>
        <w:ind w:left="4320"/>
        <w:jc w:val="both"/>
        <w:rPr>
          <w:rFonts w:ascii="Arial" w:eastAsia="Arial" w:hAnsi="Arial" w:cs="Arial"/>
          <w:b/>
          <w:bCs/>
          <w:sz w:val="20"/>
          <w:szCs w:val="20"/>
        </w:rPr>
      </w:pPr>
      <w:r>
        <w:rPr>
          <w:rFonts w:eastAsia="Times New Roman"/>
          <w:noProof/>
          <w:color w:val="000000"/>
        </w:rPr>
        <w:drawing>
          <wp:inline distT="0" distB="0" distL="0" distR="0" wp14:anchorId="1AFD2645" wp14:editId="7B853FB8">
            <wp:extent cx="2152538" cy="804862"/>
            <wp:effectExtent l="0" t="0" r="635" b="0"/>
            <wp:docPr id="47033960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x_image_0"/>
                    <pic:cNvPicPr>
                      <a:picLocks noChangeAspect="1" noChangeArrowheads="1"/>
                    </pic:cNvPicPr>
                  </pic:nvPicPr>
                  <pic:blipFill>
                    <a:blip r:embed="rId12" r:link="rId13" cstate="print">
                      <a:extLst>
                        <a:ext uri="{28A0092B-C50C-407E-A947-70E740481C1C}">
                          <a14:useLocalDpi xmlns:a14="http://schemas.microsoft.com/office/drawing/2010/main" val="0"/>
                        </a:ext>
                      </a:extLst>
                    </a:blip>
                    <a:srcRect/>
                    <a:stretch>
                      <a:fillRect/>
                    </a:stretch>
                  </pic:blipFill>
                  <pic:spPr bwMode="auto">
                    <a:xfrm>
                      <a:off x="0" y="0"/>
                      <a:ext cx="2169236" cy="811105"/>
                    </a:xfrm>
                    <a:prstGeom prst="rect">
                      <a:avLst/>
                    </a:prstGeom>
                    <a:noFill/>
                    <a:ln>
                      <a:noFill/>
                    </a:ln>
                  </pic:spPr>
                </pic:pic>
              </a:graphicData>
            </a:graphic>
          </wp:inline>
        </w:drawing>
      </w:r>
    </w:p>
    <w:p w:rsidR="009732CA" w:rsidRDefault="009732CA">
      <w:pPr>
        <w:pStyle w:val="Normal13"/>
        <w:spacing w:after="64"/>
        <w:ind w:left="4320"/>
        <w:jc w:val="center"/>
        <w:rPr>
          <w:rFonts w:ascii="Arial" w:eastAsia="Arial" w:hAnsi="Arial" w:cs="Arial"/>
          <w:b/>
          <w:bCs/>
          <w:sz w:val="20"/>
          <w:szCs w:val="20"/>
        </w:rPr>
      </w:pPr>
    </w:p>
    <w:tbl>
      <w:tblPr>
        <w:tblStyle w:val="afffc"/>
        <w:tblW w:w="11043" w:type="dxa"/>
        <w:tblInd w:w="-39" w:type="dxa"/>
        <w:tblBorders>
          <w:top w:val="single" w:sz="4" w:space="0" w:color="D9D9D9"/>
          <w:left w:val="single" w:sz="4" w:space="0" w:color="D9D9D9"/>
          <w:bottom w:val="single" w:sz="4" w:space="0" w:color="D9D9D9"/>
          <w:right w:val="single" w:sz="4" w:space="0" w:color="D9D9D9"/>
          <w:insideH w:val="single" w:sz="4" w:space="0" w:color="D9D9D9"/>
          <w:insideV w:val="single" w:sz="4" w:space="0" w:color="D9D9D9"/>
        </w:tblBorders>
        <w:tblLayout w:type="fixed"/>
        <w:tblLook w:val="0400" w:firstRow="0" w:lastRow="0" w:firstColumn="0" w:lastColumn="0" w:noHBand="0" w:noVBand="1"/>
      </w:tblPr>
      <w:tblGrid>
        <w:gridCol w:w="1889"/>
        <w:gridCol w:w="3823"/>
        <w:gridCol w:w="2267"/>
        <w:gridCol w:w="3064"/>
      </w:tblGrid>
      <w:tr w:rsidR="009732CA" w:rsidRPr="000E44E1">
        <w:trPr>
          <w:trHeight w:val="460"/>
        </w:trPr>
        <w:tc>
          <w:tcPr>
            <w:tcW w:w="11043" w:type="dxa"/>
            <w:gridSpan w:val="4"/>
            <w:shd w:val="clear" w:color="auto" w:fill="BFBFBF"/>
            <w:vAlign w:val="center"/>
          </w:tcPr>
          <w:p w:rsidR="009732CA" w:rsidRPr="000E44E1" w:rsidRDefault="0087554E" w:rsidP="00920B83">
            <w:pPr>
              <w:pStyle w:val="Normal13"/>
              <w:ind w:left="100" w:right="11"/>
              <w:jc w:val="center"/>
              <w:rPr>
                <w:rFonts w:ascii="Arial" w:eastAsia="Georgia" w:hAnsi="Arial" w:cs="Arial"/>
                <w:b/>
                <w:bCs/>
                <w:sz w:val="20"/>
                <w:szCs w:val="20"/>
              </w:rPr>
            </w:pPr>
            <w:r w:rsidRPr="000E44E1">
              <w:rPr>
                <w:rFonts w:ascii="Arial" w:eastAsia="Georgia" w:hAnsi="Arial" w:cs="Arial"/>
                <w:b/>
                <w:bCs/>
                <w:sz w:val="20"/>
                <w:szCs w:val="20"/>
              </w:rPr>
              <w:t>JOB PROFILE</w:t>
            </w:r>
          </w:p>
        </w:tc>
      </w:tr>
      <w:tr w:rsidR="009732CA" w:rsidRPr="000E44E1">
        <w:trPr>
          <w:trHeight w:val="460"/>
        </w:trPr>
        <w:tc>
          <w:tcPr>
            <w:tcW w:w="11043" w:type="dxa"/>
            <w:gridSpan w:val="4"/>
            <w:shd w:val="clear" w:color="auto" w:fill="F2F2F2"/>
            <w:vAlign w:val="center"/>
          </w:tcPr>
          <w:p w:rsidR="009732CA" w:rsidRPr="000E44E1" w:rsidRDefault="0087554E">
            <w:pPr>
              <w:pStyle w:val="Normal13"/>
              <w:ind w:left="100" w:right="11"/>
              <w:jc w:val="center"/>
              <w:rPr>
                <w:rFonts w:ascii="Arial" w:eastAsia="Georgia" w:hAnsi="Arial" w:cs="Arial"/>
                <w:b/>
                <w:bCs/>
                <w:sz w:val="20"/>
                <w:szCs w:val="20"/>
              </w:rPr>
            </w:pPr>
            <w:r w:rsidRPr="000E44E1">
              <w:rPr>
                <w:rFonts w:ascii="Arial" w:eastAsia="Georgia" w:hAnsi="Arial" w:cs="Arial"/>
                <w:b/>
                <w:bCs/>
                <w:sz w:val="20"/>
                <w:szCs w:val="20"/>
              </w:rPr>
              <w:t>JOB INFORMATION</w:t>
            </w:r>
          </w:p>
        </w:tc>
      </w:tr>
      <w:tr w:rsidR="009732CA" w:rsidRPr="000E44E1">
        <w:trPr>
          <w:trHeight w:val="460"/>
        </w:trPr>
        <w:tc>
          <w:tcPr>
            <w:tcW w:w="1889" w:type="dxa"/>
            <w:shd w:val="clear" w:color="auto" w:fill="F2F2F2"/>
            <w:vAlign w:val="center"/>
          </w:tcPr>
          <w:p w:rsidR="009732CA" w:rsidRPr="000E44E1" w:rsidRDefault="0087554E">
            <w:pPr>
              <w:pStyle w:val="Normal13"/>
              <w:ind w:left="100"/>
              <w:rPr>
                <w:rFonts w:ascii="Arial" w:eastAsia="Georgia" w:hAnsi="Arial" w:cs="Arial"/>
                <w:b/>
                <w:bCs/>
                <w:sz w:val="20"/>
                <w:szCs w:val="20"/>
              </w:rPr>
            </w:pPr>
            <w:r w:rsidRPr="000E44E1">
              <w:rPr>
                <w:rFonts w:ascii="Arial" w:eastAsia="Georgia" w:hAnsi="Arial" w:cs="Arial"/>
                <w:b/>
                <w:bCs/>
                <w:sz w:val="20"/>
                <w:szCs w:val="20"/>
              </w:rPr>
              <w:t>Job Title</w:t>
            </w:r>
          </w:p>
        </w:tc>
        <w:tc>
          <w:tcPr>
            <w:tcW w:w="3823" w:type="dxa"/>
            <w:shd w:val="clear" w:color="auto" w:fill="FFFFFF"/>
            <w:vAlign w:val="center"/>
          </w:tcPr>
          <w:p w:rsidR="009732CA" w:rsidRPr="0054252E" w:rsidRDefault="00B73858">
            <w:pPr>
              <w:pStyle w:val="Normal13"/>
              <w:ind w:left="100" w:right="11"/>
              <w:rPr>
                <w:rFonts w:ascii="Arial" w:eastAsia="Georgia" w:hAnsi="Arial" w:cs="Arial"/>
                <w:b/>
                <w:bCs/>
                <w:sz w:val="20"/>
                <w:szCs w:val="20"/>
              </w:rPr>
            </w:pPr>
            <w:r w:rsidRPr="0054252E">
              <w:rPr>
                <w:rFonts w:ascii="Arial" w:eastAsia="Georgia" w:hAnsi="Arial" w:cs="Arial"/>
                <w:sz w:val="20"/>
                <w:szCs w:val="20"/>
              </w:rPr>
              <w:t>Head of People &amp; Culture</w:t>
            </w:r>
          </w:p>
        </w:tc>
        <w:tc>
          <w:tcPr>
            <w:tcW w:w="2267" w:type="dxa"/>
            <w:shd w:val="clear" w:color="auto" w:fill="F2F2F2"/>
            <w:vAlign w:val="center"/>
          </w:tcPr>
          <w:p w:rsidR="009732CA" w:rsidRPr="0054252E" w:rsidRDefault="0087554E">
            <w:pPr>
              <w:pStyle w:val="Normal13"/>
              <w:ind w:left="100"/>
              <w:rPr>
                <w:rFonts w:ascii="Arial" w:eastAsia="Georgia" w:hAnsi="Arial" w:cs="Arial"/>
                <w:b/>
                <w:bCs/>
                <w:sz w:val="20"/>
                <w:szCs w:val="20"/>
              </w:rPr>
            </w:pPr>
            <w:r w:rsidRPr="0054252E">
              <w:rPr>
                <w:rFonts w:ascii="Arial" w:eastAsia="Georgia" w:hAnsi="Arial" w:cs="Arial"/>
                <w:b/>
                <w:bCs/>
                <w:sz w:val="20"/>
                <w:szCs w:val="20"/>
              </w:rPr>
              <w:t>Department</w:t>
            </w:r>
          </w:p>
        </w:tc>
        <w:tc>
          <w:tcPr>
            <w:tcW w:w="3064" w:type="dxa"/>
            <w:shd w:val="clear" w:color="auto" w:fill="FFFFFF"/>
            <w:vAlign w:val="center"/>
          </w:tcPr>
          <w:p w:rsidR="009732CA" w:rsidRPr="0054252E" w:rsidRDefault="00B73858">
            <w:pPr>
              <w:pStyle w:val="Normal13"/>
              <w:ind w:left="100"/>
              <w:rPr>
                <w:rFonts w:ascii="Arial" w:eastAsia="Georgia" w:hAnsi="Arial" w:cs="Arial"/>
                <w:b/>
                <w:bCs/>
                <w:sz w:val="20"/>
                <w:szCs w:val="20"/>
              </w:rPr>
            </w:pPr>
            <w:r w:rsidRPr="0054252E">
              <w:rPr>
                <w:rFonts w:ascii="Arial" w:eastAsia="Georgia" w:hAnsi="Arial" w:cs="Arial"/>
                <w:sz w:val="20"/>
                <w:szCs w:val="20"/>
              </w:rPr>
              <w:t>People team</w:t>
            </w:r>
          </w:p>
        </w:tc>
      </w:tr>
      <w:tr w:rsidR="009732CA" w:rsidRPr="000E44E1">
        <w:trPr>
          <w:trHeight w:val="460"/>
        </w:trPr>
        <w:tc>
          <w:tcPr>
            <w:tcW w:w="1889" w:type="dxa"/>
            <w:shd w:val="clear" w:color="auto" w:fill="F2F2F2"/>
            <w:vAlign w:val="center"/>
          </w:tcPr>
          <w:p w:rsidR="009732CA" w:rsidRPr="000E44E1" w:rsidRDefault="0087554E">
            <w:pPr>
              <w:pStyle w:val="Normal13"/>
              <w:ind w:left="100"/>
              <w:rPr>
                <w:rFonts w:ascii="Arial" w:eastAsia="Georgia" w:hAnsi="Arial" w:cs="Arial"/>
                <w:b/>
                <w:bCs/>
                <w:sz w:val="20"/>
                <w:szCs w:val="20"/>
              </w:rPr>
            </w:pPr>
            <w:r w:rsidRPr="000E44E1">
              <w:rPr>
                <w:rFonts w:ascii="Arial" w:eastAsia="Georgia" w:hAnsi="Arial" w:cs="Arial"/>
                <w:b/>
                <w:bCs/>
                <w:sz w:val="20"/>
                <w:szCs w:val="20"/>
              </w:rPr>
              <w:t>Job Family</w:t>
            </w:r>
          </w:p>
        </w:tc>
        <w:tc>
          <w:tcPr>
            <w:tcW w:w="3823" w:type="dxa"/>
            <w:shd w:val="clear" w:color="auto" w:fill="FFFFFF"/>
            <w:vAlign w:val="center"/>
          </w:tcPr>
          <w:p w:rsidR="009732CA" w:rsidRPr="0054252E" w:rsidRDefault="00B73858">
            <w:pPr>
              <w:pStyle w:val="Normal13"/>
              <w:ind w:left="100"/>
              <w:rPr>
                <w:rFonts w:ascii="Arial" w:eastAsia="Georgia" w:hAnsi="Arial" w:cs="Arial"/>
                <w:b/>
                <w:bCs/>
                <w:sz w:val="20"/>
                <w:szCs w:val="20"/>
              </w:rPr>
            </w:pPr>
            <w:r w:rsidRPr="0054252E">
              <w:rPr>
                <w:rFonts w:ascii="Arial" w:eastAsia="Georgia" w:hAnsi="Arial" w:cs="Arial"/>
                <w:sz w:val="20"/>
                <w:szCs w:val="20"/>
              </w:rPr>
              <w:t>HR / People</w:t>
            </w:r>
          </w:p>
        </w:tc>
        <w:tc>
          <w:tcPr>
            <w:tcW w:w="2267" w:type="dxa"/>
            <w:shd w:val="clear" w:color="auto" w:fill="F2F2F2"/>
            <w:vAlign w:val="center"/>
          </w:tcPr>
          <w:p w:rsidR="009732CA" w:rsidRPr="0054252E" w:rsidRDefault="0087554E">
            <w:pPr>
              <w:pStyle w:val="Normal13"/>
              <w:ind w:left="100"/>
              <w:rPr>
                <w:rFonts w:ascii="Arial" w:eastAsia="Georgia" w:hAnsi="Arial" w:cs="Arial"/>
                <w:b/>
                <w:bCs/>
                <w:sz w:val="20"/>
                <w:szCs w:val="20"/>
              </w:rPr>
            </w:pPr>
            <w:r w:rsidRPr="0054252E">
              <w:rPr>
                <w:rFonts w:ascii="Arial" w:eastAsia="Georgia" w:hAnsi="Arial" w:cs="Arial"/>
                <w:b/>
                <w:bCs/>
                <w:sz w:val="20"/>
                <w:szCs w:val="20"/>
              </w:rPr>
              <w:t>Function</w:t>
            </w:r>
          </w:p>
        </w:tc>
        <w:tc>
          <w:tcPr>
            <w:tcW w:w="3064" w:type="dxa"/>
            <w:shd w:val="clear" w:color="auto" w:fill="FFFFFF"/>
            <w:vAlign w:val="center"/>
          </w:tcPr>
          <w:p w:rsidR="009732CA" w:rsidRPr="0054252E" w:rsidRDefault="00B73858">
            <w:pPr>
              <w:pStyle w:val="Normal13"/>
              <w:ind w:left="100"/>
              <w:rPr>
                <w:rFonts w:ascii="Arial" w:eastAsia="Georgia" w:hAnsi="Arial" w:cs="Arial"/>
                <w:b/>
                <w:bCs/>
                <w:sz w:val="20"/>
                <w:szCs w:val="20"/>
              </w:rPr>
            </w:pPr>
            <w:r w:rsidRPr="0054252E">
              <w:rPr>
                <w:rFonts w:ascii="Arial" w:eastAsia="Georgia" w:hAnsi="Arial" w:cs="Arial"/>
                <w:sz w:val="20"/>
                <w:szCs w:val="20"/>
              </w:rPr>
              <w:t>People team</w:t>
            </w:r>
          </w:p>
        </w:tc>
      </w:tr>
      <w:tr w:rsidR="009732CA" w:rsidRPr="000E44E1">
        <w:trPr>
          <w:trHeight w:val="460"/>
        </w:trPr>
        <w:tc>
          <w:tcPr>
            <w:tcW w:w="1889" w:type="dxa"/>
            <w:shd w:val="clear" w:color="auto" w:fill="F2F2F2"/>
            <w:vAlign w:val="center"/>
          </w:tcPr>
          <w:p w:rsidR="009732CA" w:rsidRPr="000E44E1" w:rsidRDefault="0087554E">
            <w:pPr>
              <w:pStyle w:val="Normal13"/>
              <w:ind w:left="100"/>
              <w:rPr>
                <w:rFonts w:ascii="Arial" w:eastAsia="Georgia" w:hAnsi="Arial" w:cs="Arial"/>
                <w:b/>
                <w:bCs/>
                <w:sz w:val="20"/>
                <w:szCs w:val="20"/>
              </w:rPr>
            </w:pPr>
            <w:r w:rsidRPr="000E44E1">
              <w:rPr>
                <w:rFonts w:ascii="Arial" w:eastAsia="Georgia" w:hAnsi="Arial" w:cs="Arial"/>
                <w:b/>
                <w:bCs/>
                <w:sz w:val="20"/>
                <w:szCs w:val="20"/>
              </w:rPr>
              <w:t>Grade</w:t>
            </w:r>
          </w:p>
        </w:tc>
        <w:tc>
          <w:tcPr>
            <w:tcW w:w="3823" w:type="dxa"/>
            <w:shd w:val="clear" w:color="auto" w:fill="FFFFFF"/>
            <w:vAlign w:val="center"/>
          </w:tcPr>
          <w:p w:rsidR="009732CA" w:rsidRPr="0054252E" w:rsidRDefault="00B73858">
            <w:pPr>
              <w:pStyle w:val="Normal13"/>
              <w:ind w:left="100"/>
              <w:rPr>
                <w:rFonts w:ascii="Arial" w:eastAsia="Georgia" w:hAnsi="Arial" w:cs="Arial"/>
                <w:b/>
                <w:bCs/>
                <w:sz w:val="20"/>
                <w:szCs w:val="20"/>
              </w:rPr>
            </w:pPr>
            <w:r w:rsidRPr="0054252E">
              <w:rPr>
                <w:rFonts w:ascii="Arial" w:eastAsia="Georgia" w:hAnsi="Arial" w:cs="Arial"/>
                <w:sz w:val="20"/>
                <w:szCs w:val="20"/>
              </w:rPr>
              <w:t>B</w:t>
            </w:r>
          </w:p>
        </w:tc>
        <w:tc>
          <w:tcPr>
            <w:tcW w:w="2267" w:type="dxa"/>
            <w:shd w:val="clear" w:color="auto" w:fill="F2F2F2"/>
            <w:vAlign w:val="center"/>
          </w:tcPr>
          <w:p w:rsidR="009732CA" w:rsidRPr="0054252E" w:rsidRDefault="0087554E">
            <w:pPr>
              <w:pStyle w:val="Normal13"/>
              <w:ind w:left="100"/>
              <w:rPr>
                <w:rFonts w:ascii="Arial" w:eastAsia="Georgia" w:hAnsi="Arial" w:cs="Arial"/>
                <w:b/>
                <w:bCs/>
                <w:sz w:val="20"/>
                <w:szCs w:val="20"/>
              </w:rPr>
            </w:pPr>
            <w:r w:rsidRPr="0054252E">
              <w:rPr>
                <w:rFonts w:ascii="Arial" w:eastAsia="Georgia" w:hAnsi="Arial" w:cs="Arial"/>
                <w:b/>
                <w:bCs/>
                <w:sz w:val="20"/>
                <w:szCs w:val="20"/>
              </w:rPr>
              <w:t>SMCR Role</w:t>
            </w:r>
          </w:p>
        </w:tc>
        <w:tc>
          <w:tcPr>
            <w:tcW w:w="3064" w:type="dxa"/>
            <w:shd w:val="clear" w:color="auto" w:fill="FFFFFF"/>
            <w:vAlign w:val="center"/>
          </w:tcPr>
          <w:p w:rsidR="009732CA" w:rsidRPr="0054252E" w:rsidRDefault="00B73858" w:rsidP="00B73858">
            <w:pPr>
              <w:pStyle w:val="Normal13"/>
              <w:rPr>
                <w:rFonts w:ascii="Arial" w:eastAsia="Georgia" w:hAnsi="Arial" w:cs="Arial"/>
                <w:b/>
                <w:bCs/>
                <w:sz w:val="20"/>
                <w:szCs w:val="20"/>
              </w:rPr>
            </w:pPr>
            <w:r w:rsidRPr="0054252E">
              <w:rPr>
                <w:rFonts w:ascii="Arial" w:eastAsia="Georgia" w:hAnsi="Arial" w:cs="Arial"/>
                <w:sz w:val="20"/>
                <w:szCs w:val="20"/>
              </w:rPr>
              <w:t xml:space="preserve">  Certified role</w:t>
            </w:r>
          </w:p>
        </w:tc>
      </w:tr>
      <w:tr w:rsidR="009732CA" w:rsidRPr="000E44E1">
        <w:trPr>
          <w:trHeight w:val="460"/>
        </w:trPr>
        <w:tc>
          <w:tcPr>
            <w:tcW w:w="1889" w:type="dxa"/>
            <w:shd w:val="clear" w:color="auto" w:fill="F2F2F2"/>
            <w:vAlign w:val="center"/>
          </w:tcPr>
          <w:p w:rsidR="009732CA" w:rsidRPr="000E44E1" w:rsidRDefault="0087554E">
            <w:pPr>
              <w:pStyle w:val="Normal13"/>
              <w:ind w:left="100"/>
              <w:rPr>
                <w:rFonts w:ascii="Arial" w:eastAsia="Georgia" w:hAnsi="Arial" w:cs="Arial"/>
                <w:b/>
                <w:bCs/>
                <w:sz w:val="20"/>
                <w:szCs w:val="20"/>
              </w:rPr>
            </w:pPr>
            <w:r w:rsidRPr="000E44E1">
              <w:rPr>
                <w:rFonts w:ascii="Arial" w:eastAsia="Georgia" w:hAnsi="Arial" w:cs="Arial"/>
                <w:b/>
                <w:bCs/>
                <w:sz w:val="20"/>
                <w:szCs w:val="20"/>
              </w:rPr>
              <w:t>Location</w:t>
            </w:r>
          </w:p>
        </w:tc>
        <w:tc>
          <w:tcPr>
            <w:tcW w:w="3823" w:type="dxa"/>
            <w:shd w:val="clear" w:color="auto" w:fill="FFFFFF"/>
            <w:vAlign w:val="center"/>
          </w:tcPr>
          <w:p w:rsidR="009732CA" w:rsidRPr="0054252E" w:rsidRDefault="00B73858" w:rsidP="00B73858">
            <w:pPr>
              <w:pStyle w:val="Normal13"/>
              <w:rPr>
                <w:rFonts w:ascii="Arial" w:eastAsia="Georgia" w:hAnsi="Arial" w:cs="Arial"/>
                <w:b/>
                <w:bCs/>
                <w:sz w:val="20"/>
                <w:szCs w:val="20"/>
              </w:rPr>
            </w:pPr>
            <w:r w:rsidRPr="0054252E">
              <w:rPr>
                <w:rFonts w:ascii="Arial" w:eastAsia="Georgia" w:hAnsi="Arial" w:cs="Arial"/>
                <w:sz w:val="20"/>
                <w:szCs w:val="20"/>
              </w:rPr>
              <w:t xml:space="preserve"> Merseyside / Tameside / Bradford</w:t>
            </w:r>
          </w:p>
        </w:tc>
        <w:tc>
          <w:tcPr>
            <w:tcW w:w="2267" w:type="dxa"/>
            <w:shd w:val="clear" w:color="auto" w:fill="F2F2F2"/>
            <w:vAlign w:val="center"/>
          </w:tcPr>
          <w:p w:rsidR="009732CA" w:rsidRPr="0054252E" w:rsidRDefault="0087554E">
            <w:pPr>
              <w:pStyle w:val="Normal13"/>
              <w:ind w:left="100"/>
              <w:rPr>
                <w:rFonts w:ascii="Arial" w:eastAsia="Georgia" w:hAnsi="Arial" w:cs="Arial"/>
                <w:b/>
                <w:bCs/>
                <w:sz w:val="20"/>
                <w:szCs w:val="20"/>
              </w:rPr>
            </w:pPr>
            <w:r w:rsidRPr="0054252E">
              <w:rPr>
                <w:rFonts w:ascii="Arial" w:eastAsia="Georgia" w:hAnsi="Arial" w:cs="Arial"/>
                <w:b/>
                <w:bCs/>
                <w:sz w:val="20"/>
                <w:szCs w:val="20"/>
              </w:rPr>
              <w:t>No. of Direct Reports</w:t>
            </w:r>
          </w:p>
        </w:tc>
        <w:tc>
          <w:tcPr>
            <w:tcW w:w="3064" w:type="dxa"/>
            <w:shd w:val="clear" w:color="auto" w:fill="FFFFFF"/>
            <w:vAlign w:val="center"/>
          </w:tcPr>
          <w:p w:rsidR="009732CA" w:rsidRPr="0054252E" w:rsidRDefault="00B73858">
            <w:pPr>
              <w:pStyle w:val="Normal13"/>
              <w:ind w:left="100"/>
              <w:rPr>
                <w:rFonts w:ascii="Arial" w:eastAsia="Georgia" w:hAnsi="Arial" w:cs="Arial"/>
                <w:b/>
                <w:bCs/>
                <w:sz w:val="20"/>
                <w:szCs w:val="20"/>
              </w:rPr>
            </w:pPr>
            <w:r w:rsidRPr="0054252E">
              <w:rPr>
                <w:rFonts w:ascii="Arial" w:eastAsia="Georgia" w:hAnsi="Arial" w:cs="Arial"/>
                <w:sz w:val="20"/>
                <w:szCs w:val="20"/>
              </w:rPr>
              <w:t>X 1 initially (HR G</w:t>
            </w:r>
            <w:r w:rsidR="00EE380E" w:rsidRPr="0054252E">
              <w:rPr>
                <w:rFonts w:ascii="Arial" w:eastAsia="Georgia" w:hAnsi="Arial" w:cs="Arial"/>
                <w:sz w:val="20"/>
                <w:szCs w:val="20"/>
              </w:rPr>
              <w:t>eneralist)</w:t>
            </w:r>
          </w:p>
        </w:tc>
      </w:tr>
    </w:tbl>
    <w:p w:rsidR="009732CA" w:rsidRPr="000E44E1" w:rsidRDefault="009732CA">
      <w:pPr>
        <w:pStyle w:val="Normal13"/>
        <w:spacing w:after="95"/>
        <w:rPr>
          <w:rFonts w:ascii="Arial" w:eastAsia="Georgia" w:hAnsi="Arial" w:cs="Arial"/>
        </w:rPr>
      </w:pPr>
    </w:p>
    <w:tbl>
      <w:tblPr>
        <w:tblStyle w:val="afffd"/>
        <w:tblW w:w="11051" w:type="dxa"/>
        <w:tblInd w:w="-47" w:type="dxa"/>
        <w:tblBorders>
          <w:top w:val="single" w:sz="4" w:space="0" w:color="D9D9D9"/>
          <w:left w:val="single" w:sz="4" w:space="0" w:color="D9D9D9"/>
          <w:bottom w:val="single" w:sz="4" w:space="0" w:color="D9D9D9"/>
          <w:right w:val="single" w:sz="4" w:space="0" w:color="D9D9D9"/>
          <w:insideH w:val="single" w:sz="4" w:space="0" w:color="D9D9D9"/>
          <w:insideV w:val="single" w:sz="4" w:space="0" w:color="D9D9D9"/>
        </w:tblBorders>
        <w:tblLayout w:type="fixed"/>
        <w:tblLook w:val="0400" w:firstRow="0" w:lastRow="0" w:firstColumn="0" w:lastColumn="0" w:noHBand="0" w:noVBand="1"/>
      </w:tblPr>
      <w:tblGrid>
        <w:gridCol w:w="1890"/>
        <w:gridCol w:w="9161"/>
      </w:tblGrid>
      <w:tr w:rsidR="009732CA" w:rsidRPr="000E44E1" w:rsidTr="1342DE99">
        <w:trPr>
          <w:trHeight w:val="460"/>
        </w:trPr>
        <w:tc>
          <w:tcPr>
            <w:tcW w:w="11051" w:type="dxa"/>
            <w:gridSpan w:val="2"/>
            <w:shd w:val="clear" w:color="auto" w:fill="BFBFBF" w:themeFill="background1" w:themeFillShade="BF"/>
            <w:vAlign w:val="center"/>
          </w:tcPr>
          <w:p w:rsidR="009732CA" w:rsidRPr="000E44E1" w:rsidRDefault="0087554E">
            <w:pPr>
              <w:pStyle w:val="Normal13"/>
              <w:ind w:left="100" w:right="11"/>
              <w:jc w:val="center"/>
              <w:rPr>
                <w:rFonts w:ascii="Arial" w:eastAsia="Georgia" w:hAnsi="Arial" w:cs="Arial"/>
                <w:b/>
                <w:bCs/>
                <w:sz w:val="20"/>
                <w:szCs w:val="20"/>
              </w:rPr>
            </w:pPr>
            <w:r w:rsidRPr="000E44E1">
              <w:rPr>
                <w:rFonts w:ascii="Arial" w:eastAsia="Georgia" w:hAnsi="Arial" w:cs="Arial"/>
                <w:b/>
                <w:bCs/>
                <w:sz w:val="20"/>
                <w:szCs w:val="20"/>
              </w:rPr>
              <w:t>JOB PURPOSE</w:t>
            </w:r>
          </w:p>
        </w:tc>
      </w:tr>
      <w:tr w:rsidR="009732CA" w:rsidRPr="00145243" w:rsidTr="1342DE99">
        <w:trPr>
          <w:trHeight w:val="460"/>
        </w:trPr>
        <w:tc>
          <w:tcPr>
            <w:tcW w:w="11051" w:type="dxa"/>
            <w:gridSpan w:val="2"/>
            <w:shd w:val="clear" w:color="auto" w:fill="FFFFFF" w:themeFill="background1"/>
            <w:vAlign w:val="center"/>
          </w:tcPr>
          <w:p w:rsidR="009732CA" w:rsidRPr="00145243" w:rsidRDefault="1342DE99" w:rsidP="1342DE99">
            <w:pPr>
              <w:pStyle w:val="Normal13"/>
              <w:spacing w:before="120" w:after="120"/>
              <w:ind w:left="100" w:right="11"/>
              <w:rPr>
                <w:rFonts w:ascii="Arial" w:eastAsia="Georgia" w:hAnsi="Arial" w:cs="Arial"/>
                <w:sz w:val="20"/>
                <w:szCs w:val="20"/>
                <w:lang w:val="en-US"/>
              </w:rPr>
            </w:pPr>
            <w:r w:rsidRPr="00145243">
              <w:rPr>
                <w:rFonts w:ascii="Arial" w:eastAsia="Georgia" w:hAnsi="Arial" w:cs="Arial"/>
                <w:sz w:val="20"/>
                <w:szCs w:val="20"/>
                <w:lang w:val="en-US"/>
              </w:rPr>
              <w:t>* The HR Lead role is a Certified Person role that will require Northern to request relevant regulatory references from the previous employe</w:t>
            </w:r>
            <w:r w:rsidR="008A18C6" w:rsidRPr="00145243">
              <w:rPr>
                <w:rFonts w:ascii="Arial" w:eastAsia="Georgia" w:hAnsi="Arial" w:cs="Arial"/>
                <w:sz w:val="20"/>
                <w:szCs w:val="20"/>
                <w:lang w:val="en-US"/>
              </w:rPr>
              <w:t>r.</w:t>
            </w:r>
          </w:p>
          <w:p w:rsidR="009732CA" w:rsidRPr="00145243" w:rsidRDefault="1342DE99" w:rsidP="1342DE99">
            <w:pPr>
              <w:pStyle w:val="Normal13"/>
              <w:spacing w:before="120" w:after="120"/>
              <w:ind w:left="100" w:right="11"/>
              <w:rPr>
                <w:rFonts w:ascii="Arial" w:eastAsia="Georgia" w:hAnsi="Arial" w:cs="Arial"/>
                <w:sz w:val="20"/>
                <w:szCs w:val="20"/>
                <w:lang w:val="en-US"/>
              </w:rPr>
            </w:pPr>
            <w:r w:rsidRPr="00145243">
              <w:rPr>
                <w:rFonts w:ascii="Arial" w:eastAsia="Georgia" w:hAnsi="Arial" w:cs="Arial"/>
                <w:sz w:val="20"/>
                <w:szCs w:val="20"/>
                <w:lang w:val="en-US"/>
              </w:rPr>
              <w:t>The HR Lead is responsible for driving HR initiatives, managing employee relations and implementing strategic HR policies and programmes for Norther</w:t>
            </w:r>
            <w:r w:rsidR="009133FC" w:rsidRPr="00145243">
              <w:rPr>
                <w:rFonts w:ascii="Arial" w:eastAsia="Georgia" w:hAnsi="Arial" w:cs="Arial"/>
                <w:sz w:val="20"/>
                <w:szCs w:val="20"/>
                <w:lang w:val="en-US"/>
              </w:rPr>
              <w:t>n</w:t>
            </w:r>
            <w:r w:rsidRPr="00145243">
              <w:rPr>
                <w:rFonts w:ascii="Arial" w:eastAsia="Georgia" w:hAnsi="Arial" w:cs="Arial"/>
                <w:sz w:val="20"/>
                <w:szCs w:val="20"/>
                <w:lang w:val="en-US"/>
              </w:rPr>
              <w:t xml:space="preserve">. The role ensures effective workforce planning, recruitment, performance management, reward, learning and development, and employee relations in support of the </w:t>
            </w:r>
            <w:r w:rsidR="009133FC" w:rsidRPr="00145243">
              <w:rPr>
                <w:rFonts w:ascii="Arial" w:eastAsia="Georgia" w:hAnsi="Arial" w:cs="Arial"/>
                <w:sz w:val="20"/>
                <w:szCs w:val="20"/>
                <w:lang w:val="en-US"/>
              </w:rPr>
              <w:t>business</w:t>
            </w:r>
            <w:r w:rsidRPr="00145243">
              <w:rPr>
                <w:rFonts w:ascii="Arial" w:eastAsia="Georgia" w:hAnsi="Arial" w:cs="Arial"/>
                <w:sz w:val="20"/>
                <w:szCs w:val="20"/>
                <w:lang w:val="en-US"/>
              </w:rPr>
              <w:t xml:space="preserve"> culture, regulatory obligations and public-sector values. This role reports into the Head of Corporate Services.</w:t>
            </w:r>
          </w:p>
        </w:tc>
      </w:tr>
      <w:tr w:rsidR="009732CA" w:rsidRPr="00145243" w:rsidTr="1342DE99">
        <w:trPr>
          <w:trHeight w:val="460"/>
        </w:trPr>
        <w:tc>
          <w:tcPr>
            <w:tcW w:w="1890" w:type="dxa"/>
            <w:shd w:val="clear" w:color="auto" w:fill="F2F2F2" w:themeFill="background1" w:themeFillShade="F2"/>
            <w:vAlign w:val="center"/>
          </w:tcPr>
          <w:p w:rsidR="009732CA" w:rsidRPr="00145243" w:rsidRDefault="0087554E">
            <w:pPr>
              <w:pStyle w:val="Normal13"/>
              <w:ind w:left="100"/>
              <w:rPr>
                <w:rFonts w:ascii="Arial" w:eastAsia="Georgia" w:hAnsi="Arial" w:cs="Arial"/>
                <w:b/>
                <w:bCs/>
                <w:sz w:val="20"/>
                <w:szCs w:val="20"/>
              </w:rPr>
            </w:pPr>
            <w:r w:rsidRPr="00145243">
              <w:rPr>
                <w:rFonts w:ascii="Arial" w:eastAsia="Georgia" w:hAnsi="Arial" w:cs="Arial"/>
                <w:b/>
                <w:bCs/>
                <w:sz w:val="20"/>
                <w:szCs w:val="20"/>
              </w:rPr>
              <w:t>Key Responsibilities</w:t>
            </w:r>
          </w:p>
        </w:tc>
        <w:tc>
          <w:tcPr>
            <w:tcW w:w="9161" w:type="dxa"/>
            <w:shd w:val="clear" w:color="auto" w:fill="FFFFFF" w:themeFill="background1"/>
            <w:vAlign w:val="center"/>
          </w:tcPr>
          <w:p w:rsidR="009732CA" w:rsidRPr="00145243" w:rsidRDefault="0087554E">
            <w:pPr>
              <w:pStyle w:val="Normal13"/>
              <w:ind w:left="90"/>
              <w:rPr>
                <w:rFonts w:ascii="Arial" w:eastAsia="Georgia" w:hAnsi="Arial" w:cs="Arial"/>
                <w:b/>
                <w:bCs/>
                <w:sz w:val="20"/>
                <w:szCs w:val="20"/>
              </w:rPr>
            </w:pPr>
            <w:r w:rsidRPr="00145243">
              <w:rPr>
                <w:rFonts w:ascii="Arial" w:eastAsia="Georgia" w:hAnsi="Arial" w:cs="Arial"/>
                <w:b/>
                <w:bCs/>
                <w:sz w:val="20"/>
                <w:szCs w:val="20"/>
              </w:rPr>
              <w:t>Strategic HR Leadership</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 xml:space="preserve">Develop and implement HR strategies, policies and procedures aligned to the </w:t>
            </w:r>
            <w:proofErr w:type="spellStart"/>
            <w:r w:rsidRPr="00145243">
              <w:rPr>
                <w:rFonts w:ascii="Arial" w:eastAsia="Georgia" w:hAnsi="Arial" w:cs="Arial"/>
                <w:sz w:val="20"/>
                <w:szCs w:val="20"/>
                <w:lang w:val="en-US"/>
              </w:rPr>
              <w:t>organisational</w:t>
            </w:r>
            <w:proofErr w:type="spellEnd"/>
            <w:r w:rsidRPr="00145243">
              <w:rPr>
                <w:rFonts w:ascii="Arial" w:eastAsia="Georgia" w:hAnsi="Arial" w:cs="Arial"/>
                <w:sz w:val="20"/>
                <w:szCs w:val="20"/>
                <w:lang w:val="en-US"/>
              </w:rPr>
              <w:t xml:space="preserve"> strategy, business goals and regulatory requirements.</w:t>
            </w:r>
          </w:p>
          <w:p w:rsidR="009732CA" w:rsidRPr="00145243" w:rsidRDefault="0087554E">
            <w:pPr>
              <w:pStyle w:val="Normal13"/>
              <w:numPr>
                <w:ilvl w:val="0"/>
                <w:numId w:val="1"/>
              </w:numPr>
              <w:ind w:left="360" w:hanging="270"/>
              <w:rPr>
                <w:rFonts w:ascii="Arial" w:eastAsia="Georgia" w:hAnsi="Arial" w:cs="Arial"/>
                <w:sz w:val="20"/>
                <w:szCs w:val="20"/>
              </w:rPr>
            </w:pPr>
            <w:r w:rsidRPr="00145243">
              <w:rPr>
                <w:rFonts w:ascii="Arial" w:eastAsia="Georgia" w:hAnsi="Arial" w:cs="Arial"/>
                <w:sz w:val="20"/>
                <w:szCs w:val="20"/>
              </w:rPr>
              <w:t>Act as strategic advisor on HR-related matters to senior management and key stakeholders.</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Lead workforce planning, recruitment and onboarding processes to attract and retain high-</w:t>
            </w:r>
            <w:proofErr w:type="spellStart"/>
            <w:r w:rsidRPr="00145243">
              <w:rPr>
                <w:rFonts w:ascii="Arial" w:eastAsia="Georgia" w:hAnsi="Arial" w:cs="Arial"/>
                <w:sz w:val="20"/>
                <w:szCs w:val="20"/>
                <w:lang w:val="en-US"/>
              </w:rPr>
              <w:t>calibre</w:t>
            </w:r>
            <w:proofErr w:type="spellEnd"/>
            <w:r w:rsidRPr="00145243">
              <w:rPr>
                <w:rFonts w:ascii="Arial" w:eastAsia="Georgia" w:hAnsi="Arial" w:cs="Arial"/>
                <w:sz w:val="20"/>
                <w:szCs w:val="20"/>
                <w:lang w:val="en-US"/>
              </w:rPr>
              <w:t xml:space="preserve"> talent.</w:t>
            </w:r>
          </w:p>
          <w:p w:rsidR="009732CA" w:rsidRPr="00145243" w:rsidRDefault="009732CA">
            <w:pPr>
              <w:pStyle w:val="Normal13"/>
              <w:rPr>
                <w:rFonts w:ascii="Arial" w:eastAsia="Georgia" w:hAnsi="Arial" w:cs="Arial"/>
                <w:sz w:val="20"/>
                <w:szCs w:val="20"/>
              </w:rPr>
            </w:pPr>
          </w:p>
          <w:p w:rsidR="009732CA" w:rsidRPr="00145243" w:rsidRDefault="0087554E">
            <w:pPr>
              <w:pStyle w:val="Normal13"/>
              <w:ind w:left="90"/>
              <w:rPr>
                <w:rFonts w:ascii="Arial" w:eastAsia="Georgia" w:hAnsi="Arial" w:cs="Arial"/>
                <w:b/>
                <w:bCs/>
                <w:sz w:val="20"/>
                <w:szCs w:val="20"/>
              </w:rPr>
            </w:pPr>
            <w:r w:rsidRPr="00145243">
              <w:rPr>
                <w:rFonts w:ascii="Arial" w:eastAsia="Georgia" w:hAnsi="Arial" w:cs="Arial"/>
                <w:b/>
                <w:bCs/>
                <w:sz w:val="20"/>
                <w:szCs w:val="20"/>
              </w:rPr>
              <w:t>Performance Management</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Lead performance management initiatives, including performance reviews, feedback systems and development plans.</w:t>
            </w:r>
          </w:p>
          <w:p w:rsidR="009732CA" w:rsidRPr="00145243" w:rsidRDefault="0087554E">
            <w:pPr>
              <w:pStyle w:val="Normal13"/>
              <w:numPr>
                <w:ilvl w:val="0"/>
                <w:numId w:val="1"/>
              </w:numPr>
              <w:ind w:left="360" w:hanging="270"/>
              <w:rPr>
                <w:rFonts w:ascii="Arial" w:eastAsia="Georgia" w:hAnsi="Arial" w:cs="Arial"/>
                <w:sz w:val="20"/>
                <w:szCs w:val="20"/>
              </w:rPr>
            </w:pPr>
            <w:r w:rsidRPr="00145243">
              <w:rPr>
                <w:rFonts w:ascii="Arial" w:eastAsia="Georgia" w:hAnsi="Arial" w:cs="Arial"/>
                <w:sz w:val="20"/>
                <w:szCs w:val="20"/>
              </w:rPr>
              <w:t>Develop and implement strategies to enhance employee productivity and engagement.</w:t>
            </w:r>
          </w:p>
          <w:p w:rsidR="009732CA" w:rsidRPr="00145243" w:rsidRDefault="009732CA">
            <w:pPr>
              <w:pStyle w:val="Normal13"/>
              <w:rPr>
                <w:rFonts w:ascii="Arial" w:eastAsia="Georgia" w:hAnsi="Arial" w:cs="Arial"/>
                <w:sz w:val="20"/>
                <w:szCs w:val="20"/>
              </w:rPr>
            </w:pPr>
          </w:p>
          <w:p w:rsidR="009732CA" w:rsidRPr="00145243" w:rsidRDefault="0087554E">
            <w:pPr>
              <w:pStyle w:val="Normal13"/>
              <w:ind w:left="90"/>
              <w:rPr>
                <w:rFonts w:ascii="Arial" w:eastAsia="Georgia" w:hAnsi="Arial" w:cs="Arial"/>
                <w:b/>
                <w:bCs/>
                <w:sz w:val="20"/>
                <w:szCs w:val="20"/>
              </w:rPr>
            </w:pPr>
            <w:r w:rsidRPr="00145243">
              <w:rPr>
                <w:rFonts w:ascii="Arial" w:eastAsia="Georgia" w:hAnsi="Arial" w:cs="Arial"/>
                <w:b/>
                <w:bCs/>
                <w:sz w:val="20"/>
                <w:szCs w:val="20"/>
              </w:rPr>
              <w:t>Learning and Development</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Identify training needs and oversee the creation and implementation of effective learning and development programmes.</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 xml:space="preserve">Monitor the success of training programmes and </w:t>
            </w:r>
            <w:proofErr w:type="gramStart"/>
            <w:r w:rsidRPr="00145243">
              <w:rPr>
                <w:rFonts w:ascii="Arial" w:eastAsia="Georgia" w:hAnsi="Arial" w:cs="Arial"/>
                <w:sz w:val="20"/>
                <w:szCs w:val="20"/>
                <w:lang w:val="en-US"/>
              </w:rPr>
              <w:t>make adjustments</w:t>
            </w:r>
            <w:proofErr w:type="gramEnd"/>
            <w:r w:rsidRPr="00145243">
              <w:rPr>
                <w:rFonts w:ascii="Arial" w:eastAsia="Georgia" w:hAnsi="Arial" w:cs="Arial"/>
                <w:sz w:val="20"/>
                <w:szCs w:val="20"/>
                <w:lang w:val="en-US"/>
              </w:rPr>
              <w:t xml:space="preserve"> as needed.</w:t>
            </w:r>
          </w:p>
          <w:p w:rsidR="009732CA" w:rsidRPr="00145243" w:rsidRDefault="009732CA">
            <w:pPr>
              <w:pStyle w:val="Normal13"/>
              <w:rPr>
                <w:rFonts w:ascii="Arial" w:eastAsia="Georgia" w:hAnsi="Arial" w:cs="Arial"/>
                <w:sz w:val="20"/>
                <w:szCs w:val="20"/>
              </w:rPr>
            </w:pPr>
          </w:p>
          <w:p w:rsidR="009732CA" w:rsidRPr="00145243" w:rsidRDefault="0087554E">
            <w:pPr>
              <w:pStyle w:val="Normal13"/>
              <w:ind w:left="90"/>
              <w:rPr>
                <w:rFonts w:ascii="Arial" w:eastAsia="Georgia" w:hAnsi="Arial" w:cs="Arial"/>
                <w:b/>
                <w:bCs/>
                <w:sz w:val="20"/>
                <w:szCs w:val="20"/>
              </w:rPr>
            </w:pPr>
            <w:r w:rsidRPr="00145243">
              <w:rPr>
                <w:rFonts w:ascii="Arial" w:eastAsia="Georgia" w:hAnsi="Arial" w:cs="Arial"/>
                <w:b/>
                <w:bCs/>
                <w:sz w:val="20"/>
                <w:szCs w:val="20"/>
              </w:rPr>
              <w:t>Compensation and Benefits</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 xml:space="preserve">Manage compensation structures and benefits programmes to ensure competitiveness within the financial industry. </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Conduct regular reviews of compensation packages and recommend adjustments as necessary.</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Support remuneration and benefits processes in line with policy, governance and applicable remuneration codes.</w:t>
            </w:r>
          </w:p>
          <w:p w:rsidR="009732CA" w:rsidRPr="00145243" w:rsidRDefault="009732CA">
            <w:pPr>
              <w:pStyle w:val="Normal13"/>
              <w:rPr>
                <w:rFonts w:ascii="Arial" w:eastAsia="Georgia" w:hAnsi="Arial" w:cs="Arial"/>
                <w:sz w:val="20"/>
                <w:szCs w:val="20"/>
              </w:rPr>
            </w:pPr>
          </w:p>
          <w:p w:rsidR="009732CA" w:rsidRPr="00145243" w:rsidRDefault="0087554E">
            <w:pPr>
              <w:pStyle w:val="Normal13"/>
              <w:ind w:left="90"/>
              <w:rPr>
                <w:rFonts w:ascii="Arial" w:eastAsia="Georgia" w:hAnsi="Arial" w:cs="Arial"/>
                <w:b/>
                <w:bCs/>
                <w:sz w:val="20"/>
                <w:szCs w:val="20"/>
              </w:rPr>
            </w:pPr>
            <w:r w:rsidRPr="00145243">
              <w:rPr>
                <w:rFonts w:ascii="Arial" w:eastAsia="Georgia" w:hAnsi="Arial" w:cs="Arial"/>
                <w:b/>
                <w:bCs/>
                <w:sz w:val="20"/>
                <w:szCs w:val="20"/>
              </w:rPr>
              <w:t>Employee Relations</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Manage and resolve complex employee relations issues, providing guidance to ensure fair, consistent and lawful practice in addressing grievances or disputes.</w:t>
            </w:r>
          </w:p>
          <w:p w:rsidR="009732CA" w:rsidRPr="00145243" w:rsidRDefault="0087554E">
            <w:pPr>
              <w:pStyle w:val="Normal13"/>
              <w:numPr>
                <w:ilvl w:val="0"/>
                <w:numId w:val="1"/>
              </w:numPr>
              <w:ind w:left="360" w:hanging="270"/>
              <w:rPr>
                <w:rFonts w:ascii="Arial" w:eastAsia="Georgia" w:hAnsi="Arial" w:cs="Arial"/>
                <w:sz w:val="20"/>
                <w:szCs w:val="20"/>
              </w:rPr>
            </w:pPr>
            <w:r w:rsidRPr="00145243">
              <w:rPr>
                <w:rFonts w:ascii="Arial" w:eastAsia="Georgia" w:hAnsi="Arial" w:cs="Arial"/>
                <w:sz w:val="20"/>
                <w:szCs w:val="20"/>
              </w:rPr>
              <w:t>Foster a positive workplace environment through ensuring a culture of inclusion, wellbeing and continuous improvement via proactive communication and conflict resolution strategies, as well as coordinating employee engagement initiatives and forums.</w:t>
            </w:r>
          </w:p>
          <w:p w:rsidR="009732CA" w:rsidRPr="00145243" w:rsidRDefault="009732CA">
            <w:pPr>
              <w:pStyle w:val="Normal13"/>
              <w:rPr>
                <w:rFonts w:ascii="Arial" w:eastAsia="Georgia" w:hAnsi="Arial" w:cs="Arial"/>
                <w:sz w:val="20"/>
                <w:szCs w:val="20"/>
              </w:rPr>
            </w:pPr>
          </w:p>
          <w:p w:rsidR="009732CA" w:rsidRPr="00145243" w:rsidRDefault="0087554E">
            <w:pPr>
              <w:pStyle w:val="Normal13"/>
              <w:ind w:left="90"/>
              <w:rPr>
                <w:rFonts w:ascii="Arial" w:eastAsia="Georgia" w:hAnsi="Arial" w:cs="Arial"/>
                <w:b/>
                <w:bCs/>
                <w:sz w:val="20"/>
                <w:szCs w:val="20"/>
              </w:rPr>
            </w:pPr>
            <w:r w:rsidRPr="00145243">
              <w:rPr>
                <w:rFonts w:ascii="Arial" w:eastAsia="Georgia" w:hAnsi="Arial" w:cs="Arial"/>
                <w:b/>
                <w:bCs/>
                <w:sz w:val="20"/>
                <w:szCs w:val="20"/>
              </w:rPr>
              <w:t>Talent Acquisition and Management</w:t>
            </w:r>
          </w:p>
          <w:p w:rsidR="009732CA" w:rsidRPr="00145243" w:rsidRDefault="0087554E">
            <w:pPr>
              <w:pStyle w:val="Normal13"/>
              <w:numPr>
                <w:ilvl w:val="0"/>
                <w:numId w:val="1"/>
              </w:numPr>
              <w:ind w:left="360" w:hanging="270"/>
              <w:rPr>
                <w:rFonts w:ascii="Arial" w:eastAsia="Georgia" w:hAnsi="Arial" w:cs="Arial"/>
                <w:sz w:val="20"/>
                <w:szCs w:val="20"/>
              </w:rPr>
            </w:pPr>
            <w:r w:rsidRPr="00145243">
              <w:rPr>
                <w:rFonts w:ascii="Arial" w:eastAsia="Georgia" w:hAnsi="Arial" w:cs="Arial"/>
                <w:sz w:val="20"/>
                <w:szCs w:val="20"/>
              </w:rPr>
              <w:t>Oversee recruitment processes to attract top talent and ensure a smooth onboarding experience.</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Work with department managers to identify staffing needs and develop workforce planning strategies.</w:t>
            </w:r>
          </w:p>
          <w:p w:rsidR="009732CA" w:rsidRPr="00145243" w:rsidRDefault="009732CA">
            <w:pPr>
              <w:pStyle w:val="Normal13"/>
              <w:rPr>
                <w:rFonts w:ascii="Arial" w:eastAsia="Georgia" w:hAnsi="Arial" w:cs="Arial"/>
                <w:sz w:val="20"/>
                <w:szCs w:val="20"/>
              </w:rPr>
            </w:pPr>
          </w:p>
          <w:p w:rsidR="009732CA" w:rsidRPr="00145243" w:rsidRDefault="0087554E">
            <w:pPr>
              <w:pStyle w:val="Normal13"/>
              <w:ind w:left="90"/>
              <w:rPr>
                <w:rFonts w:ascii="Arial" w:eastAsia="Georgia" w:hAnsi="Arial" w:cs="Arial"/>
                <w:b/>
                <w:bCs/>
                <w:sz w:val="20"/>
                <w:szCs w:val="20"/>
              </w:rPr>
            </w:pPr>
            <w:r w:rsidRPr="00145243">
              <w:rPr>
                <w:rFonts w:ascii="Arial" w:eastAsia="Georgia" w:hAnsi="Arial" w:cs="Arial"/>
                <w:b/>
                <w:bCs/>
                <w:sz w:val="20"/>
                <w:szCs w:val="20"/>
              </w:rPr>
              <w:t>HR Analytics and Reporting</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Utilise HR metrics and analytics to dive data-informed decision-making.</w:t>
            </w:r>
          </w:p>
          <w:p w:rsidR="009732CA" w:rsidRPr="00145243" w:rsidRDefault="0087554E">
            <w:pPr>
              <w:pStyle w:val="Normal13"/>
              <w:numPr>
                <w:ilvl w:val="0"/>
                <w:numId w:val="1"/>
              </w:numPr>
              <w:ind w:left="360" w:hanging="270"/>
              <w:rPr>
                <w:rFonts w:ascii="Arial" w:eastAsia="Georgia" w:hAnsi="Arial" w:cs="Arial"/>
                <w:sz w:val="20"/>
                <w:szCs w:val="20"/>
              </w:rPr>
            </w:pPr>
            <w:r w:rsidRPr="00145243">
              <w:rPr>
                <w:rFonts w:ascii="Arial" w:eastAsia="Georgia" w:hAnsi="Arial" w:cs="Arial"/>
                <w:sz w:val="20"/>
                <w:szCs w:val="20"/>
              </w:rPr>
              <w:t>Prepare reports for senior management, highlighting key HR trends and insights.</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Maintain accurate HR records, data privacy controls and reporting; ensure right-to-work and background checks are completed.</w:t>
            </w:r>
          </w:p>
          <w:p w:rsidR="009732CA" w:rsidRPr="00145243" w:rsidRDefault="009732CA">
            <w:pPr>
              <w:pStyle w:val="Normal13"/>
              <w:rPr>
                <w:rFonts w:ascii="Arial" w:eastAsia="Georgia" w:hAnsi="Arial" w:cs="Arial"/>
                <w:sz w:val="20"/>
                <w:szCs w:val="20"/>
              </w:rPr>
            </w:pPr>
          </w:p>
          <w:p w:rsidR="009732CA" w:rsidRPr="00145243" w:rsidRDefault="0087554E">
            <w:pPr>
              <w:pStyle w:val="Normal13"/>
              <w:ind w:left="90"/>
              <w:rPr>
                <w:rFonts w:ascii="Arial" w:eastAsia="Georgia" w:hAnsi="Arial" w:cs="Arial"/>
                <w:b/>
                <w:bCs/>
                <w:sz w:val="20"/>
                <w:szCs w:val="20"/>
              </w:rPr>
            </w:pPr>
            <w:r w:rsidRPr="00145243">
              <w:rPr>
                <w:rFonts w:ascii="Arial" w:eastAsia="Georgia" w:hAnsi="Arial" w:cs="Arial"/>
                <w:b/>
                <w:bCs/>
                <w:sz w:val="20"/>
                <w:szCs w:val="20"/>
              </w:rPr>
              <w:t xml:space="preserve">Compliance and Policy Management </w:t>
            </w:r>
          </w:p>
          <w:p w:rsidR="009732CA" w:rsidRPr="00145243" w:rsidRDefault="1342DE99" w:rsidP="1342DE99">
            <w:pPr>
              <w:pStyle w:val="Normal13"/>
              <w:numPr>
                <w:ilvl w:val="0"/>
                <w:numId w:val="1"/>
              </w:numPr>
              <w:ind w:left="360" w:hanging="270"/>
              <w:rPr>
                <w:rFonts w:ascii="Arial" w:eastAsia="Georgia" w:hAnsi="Arial" w:cs="Arial"/>
                <w:sz w:val="20"/>
                <w:szCs w:val="20"/>
                <w:lang w:val="en-US"/>
              </w:rPr>
            </w:pPr>
            <w:r w:rsidRPr="00145243">
              <w:rPr>
                <w:rFonts w:ascii="Arial" w:eastAsia="Georgia" w:hAnsi="Arial" w:cs="Arial"/>
                <w:sz w:val="20"/>
                <w:szCs w:val="20"/>
                <w:lang w:val="en-US"/>
              </w:rPr>
              <w:t>Ensure compliance with employment law, regulatory obligations and internal policies; escalate breaches where required.</w:t>
            </w:r>
          </w:p>
          <w:p w:rsidR="009732CA" w:rsidRPr="00145243" w:rsidRDefault="0087554E">
            <w:pPr>
              <w:pStyle w:val="Normal13"/>
              <w:numPr>
                <w:ilvl w:val="0"/>
                <w:numId w:val="1"/>
              </w:numPr>
              <w:ind w:left="360" w:hanging="270"/>
              <w:rPr>
                <w:rFonts w:ascii="Arial" w:eastAsia="Georgia" w:hAnsi="Arial" w:cs="Arial"/>
                <w:sz w:val="20"/>
                <w:szCs w:val="20"/>
              </w:rPr>
            </w:pPr>
            <w:r w:rsidRPr="00145243">
              <w:rPr>
                <w:rFonts w:ascii="Arial" w:eastAsia="Georgia" w:hAnsi="Arial" w:cs="Arial"/>
                <w:sz w:val="20"/>
                <w:szCs w:val="20"/>
              </w:rPr>
              <w:t>Develop, update, and enforce HR policies and procedures, ensuring employees are informed and educated on relevant changes.</w:t>
            </w:r>
          </w:p>
          <w:p w:rsidR="009732CA" w:rsidRPr="00145243" w:rsidRDefault="009732CA">
            <w:pPr>
              <w:pStyle w:val="Normal13"/>
              <w:rPr>
                <w:rFonts w:ascii="Arial" w:eastAsia="Georgia" w:hAnsi="Arial" w:cs="Arial"/>
                <w:sz w:val="20"/>
                <w:szCs w:val="20"/>
              </w:rPr>
            </w:pPr>
          </w:p>
        </w:tc>
      </w:tr>
      <w:tr w:rsidR="009732CA" w:rsidRPr="00145243" w:rsidTr="1342DE99">
        <w:trPr>
          <w:trHeight w:val="460"/>
        </w:trPr>
        <w:tc>
          <w:tcPr>
            <w:tcW w:w="1890" w:type="dxa"/>
            <w:shd w:val="clear" w:color="auto" w:fill="F2F2F2" w:themeFill="background1" w:themeFillShade="F2"/>
            <w:vAlign w:val="center"/>
          </w:tcPr>
          <w:p w:rsidR="009732CA" w:rsidRPr="00145243" w:rsidRDefault="0087554E">
            <w:pPr>
              <w:pStyle w:val="Normal13"/>
              <w:ind w:left="100"/>
              <w:rPr>
                <w:rFonts w:ascii="Arial" w:eastAsia="Georgia" w:hAnsi="Arial" w:cs="Arial"/>
                <w:b/>
                <w:bCs/>
                <w:sz w:val="20"/>
                <w:szCs w:val="20"/>
              </w:rPr>
            </w:pPr>
            <w:r w:rsidRPr="00145243">
              <w:rPr>
                <w:rFonts w:ascii="Arial" w:eastAsia="Georgia" w:hAnsi="Arial" w:cs="Arial"/>
                <w:b/>
                <w:bCs/>
                <w:sz w:val="20"/>
                <w:szCs w:val="20"/>
              </w:rPr>
              <w:t>Functional accountabilities</w:t>
            </w:r>
          </w:p>
        </w:tc>
        <w:tc>
          <w:tcPr>
            <w:tcW w:w="9161" w:type="dxa"/>
            <w:shd w:val="clear" w:color="auto" w:fill="FFFFFF" w:themeFill="background1"/>
            <w:vAlign w:val="center"/>
          </w:tcPr>
          <w:p w:rsidR="009732CA" w:rsidRPr="00145243" w:rsidRDefault="1342DE99" w:rsidP="1342DE99">
            <w:pPr>
              <w:pStyle w:val="Normal13"/>
              <w:numPr>
                <w:ilvl w:val="0"/>
                <w:numId w:val="2"/>
              </w:numPr>
              <w:ind w:left="360" w:hanging="270"/>
              <w:rPr>
                <w:rFonts w:ascii="Arial" w:eastAsia="Georgia" w:hAnsi="Arial" w:cs="Arial"/>
                <w:sz w:val="20"/>
                <w:szCs w:val="20"/>
                <w:lang w:val="en-US"/>
              </w:rPr>
            </w:pPr>
            <w:proofErr w:type="spellStart"/>
            <w:r w:rsidRPr="00145243">
              <w:rPr>
                <w:rFonts w:ascii="Arial" w:eastAsia="Georgia" w:hAnsi="Arial" w:cs="Arial"/>
                <w:sz w:val="20"/>
                <w:szCs w:val="20"/>
                <w:lang w:val="en-US"/>
              </w:rPr>
              <w:t>Centralise</w:t>
            </w:r>
            <w:proofErr w:type="spellEnd"/>
            <w:r w:rsidRPr="00145243">
              <w:rPr>
                <w:rFonts w:ascii="Arial" w:eastAsia="Georgia" w:hAnsi="Arial" w:cs="Arial"/>
                <w:sz w:val="20"/>
                <w:szCs w:val="20"/>
                <w:lang w:val="en-US"/>
              </w:rPr>
              <w:t xml:space="preserve"> HR policy, process and control standards across locations. </w:t>
            </w:r>
          </w:p>
          <w:p w:rsidR="009732CA" w:rsidRPr="00145243" w:rsidRDefault="1342DE99" w:rsidP="1342DE99">
            <w:pPr>
              <w:pStyle w:val="Normal13"/>
              <w:numPr>
                <w:ilvl w:val="0"/>
                <w:numId w:val="2"/>
              </w:numPr>
              <w:ind w:left="360" w:hanging="270"/>
              <w:rPr>
                <w:rFonts w:ascii="Arial" w:eastAsia="Georgia" w:hAnsi="Arial" w:cs="Arial"/>
                <w:sz w:val="20"/>
                <w:szCs w:val="20"/>
                <w:lang w:val="en-US"/>
              </w:rPr>
            </w:pPr>
            <w:r w:rsidRPr="00145243">
              <w:rPr>
                <w:rFonts w:ascii="Arial" w:eastAsia="Georgia" w:hAnsi="Arial" w:cs="Arial"/>
                <w:sz w:val="20"/>
                <w:szCs w:val="20"/>
                <w:lang w:val="en-US"/>
              </w:rPr>
              <w:t xml:space="preserve">Ensure robust governance over recruitment, performance and remuneration processes. </w:t>
            </w:r>
          </w:p>
          <w:p w:rsidR="009732CA" w:rsidRPr="00145243" w:rsidRDefault="1342DE99" w:rsidP="1342DE99">
            <w:pPr>
              <w:pStyle w:val="Normal13"/>
              <w:numPr>
                <w:ilvl w:val="0"/>
                <w:numId w:val="2"/>
              </w:numPr>
              <w:ind w:left="360" w:hanging="270"/>
              <w:rPr>
                <w:rFonts w:ascii="Arial" w:eastAsia="Georgia" w:hAnsi="Arial" w:cs="Arial"/>
                <w:sz w:val="20"/>
                <w:szCs w:val="20"/>
                <w:lang w:val="en-US"/>
              </w:rPr>
            </w:pPr>
            <w:r w:rsidRPr="00145243">
              <w:rPr>
                <w:rFonts w:ascii="Arial" w:eastAsia="Georgia" w:hAnsi="Arial" w:cs="Arial"/>
                <w:sz w:val="20"/>
                <w:szCs w:val="20"/>
                <w:lang w:val="en-US"/>
              </w:rPr>
              <w:t>Provide HR MI to management and governance forums.</w:t>
            </w:r>
          </w:p>
        </w:tc>
      </w:tr>
    </w:tbl>
    <w:p w:rsidR="009732CA" w:rsidRPr="00145243" w:rsidRDefault="009732CA">
      <w:pPr>
        <w:pStyle w:val="Normal13"/>
        <w:spacing w:after="0"/>
        <w:jc w:val="both"/>
        <w:rPr>
          <w:rFonts w:ascii="Arial" w:eastAsia="Georgia" w:hAnsi="Arial" w:cs="Arial"/>
          <w:color w:val="0000FF"/>
          <w:sz w:val="20"/>
          <w:szCs w:val="20"/>
        </w:rPr>
      </w:pPr>
    </w:p>
    <w:p w:rsidR="009732CA" w:rsidRPr="00145243" w:rsidRDefault="0087554E">
      <w:pPr>
        <w:pStyle w:val="Normal13"/>
        <w:spacing w:after="0"/>
        <w:rPr>
          <w:rFonts w:ascii="Arial" w:eastAsia="Georgia" w:hAnsi="Arial" w:cs="Arial"/>
          <w:sz w:val="20"/>
          <w:szCs w:val="20"/>
        </w:rPr>
      </w:pPr>
      <w:r w:rsidRPr="00145243">
        <w:rPr>
          <w:rFonts w:ascii="Arial" w:eastAsia="Georgia" w:hAnsi="Arial" w:cs="Arial"/>
          <w:color w:val="0000FF"/>
          <w:sz w:val="20"/>
          <w:szCs w:val="20"/>
        </w:rPr>
        <w:t xml:space="preserve"> </w:t>
      </w:r>
    </w:p>
    <w:tbl>
      <w:tblPr>
        <w:tblStyle w:val="afffe"/>
        <w:tblW w:w="11070" w:type="dxa"/>
        <w:tblInd w:w="-60" w:type="dxa"/>
        <w:tblBorders>
          <w:top w:val="single" w:sz="4" w:space="0" w:color="D9D9D9"/>
          <w:left w:val="single" w:sz="4" w:space="0" w:color="D9D9D9"/>
          <w:bottom w:val="single" w:sz="4" w:space="0" w:color="D9D9D9"/>
          <w:right w:val="single" w:sz="4" w:space="0" w:color="D9D9D9"/>
          <w:insideH w:val="single" w:sz="4" w:space="0" w:color="D9D9D9"/>
          <w:insideV w:val="single" w:sz="4" w:space="0" w:color="D9D9D9"/>
        </w:tblBorders>
        <w:tblLayout w:type="fixed"/>
        <w:tblLook w:val="0400" w:firstRow="0" w:lastRow="0" w:firstColumn="0" w:lastColumn="0" w:noHBand="0" w:noVBand="1"/>
      </w:tblPr>
      <w:tblGrid>
        <w:gridCol w:w="5580"/>
        <w:gridCol w:w="5490"/>
      </w:tblGrid>
      <w:tr w:rsidR="009732CA" w:rsidRPr="00145243" w:rsidTr="1342DE99">
        <w:trPr>
          <w:trHeight w:val="509"/>
        </w:trPr>
        <w:tc>
          <w:tcPr>
            <w:tcW w:w="11070" w:type="dxa"/>
            <w:gridSpan w:val="2"/>
            <w:shd w:val="clear" w:color="auto" w:fill="BFBFBF" w:themeFill="background1" w:themeFillShade="BF"/>
            <w:vAlign w:val="center"/>
          </w:tcPr>
          <w:p w:rsidR="009732CA" w:rsidRPr="00145243" w:rsidRDefault="0087554E">
            <w:pPr>
              <w:pStyle w:val="Normal13"/>
              <w:ind w:right="364"/>
              <w:jc w:val="center"/>
              <w:rPr>
                <w:rFonts w:ascii="Arial" w:eastAsia="Georgia" w:hAnsi="Arial" w:cs="Arial"/>
                <w:b/>
                <w:bCs/>
                <w:sz w:val="20"/>
                <w:szCs w:val="20"/>
              </w:rPr>
            </w:pPr>
            <w:r w:rsidRPr="00145243">
              <w:rPr>
                <w:rFonts w:ascii="Arial" w:eastAsia="Georgia" w:hAnsi="Arial" w:cs="Arial"/>
                <w:b/>
                <w:bCs/>
                <w:sz w:val="20"/>
                <w:szCs w:val="20"/>
              </w:rPr>
              <w:t>KEY INTERACTIONS</w:t>
            </w:r>
          </w:p>
        </w:tc>
      </w:tr>
      <w:tr w:rsidR="009732CA" w:rsidRPr="00145243" w:rsidTr="1342DE99">
        <w:trPr>
          <w:trHeight w:val="545"/>
        </w:trPr>
        <w:tc>
          <w:tcPr>
            <w:tcW w:w="5580" w:type="dxa"/>
            <w:shd w:val="clear" w:color="auto" w:fill="F2F2F2" w:themeFill="background1" w:themeFillShade="F2"/>
            <w:vAlign w:val="center"/>
          </w:tcPr>
          <w:p w:rsidR="009732CA" w:rsidRPr="00145243" w:rsidRDefault="0087554E">
            <w:pPr>
              <w:pStyle w:val="Normal13"/>
              <w:ind w:right="364"/>
              <w:jc w:val="center"/>
              <w:rPr>
                <w:rFonts w:ascii="Arial" w:eastAsia="Georgia" w:hAnsi="Arial" w:cs="Arial"/>
                <w:b/>
                <w:bCs/>
                <w:sz w:val="20"/>
                <w:szCs w:val="20"/>
              </w:rPr>
            </w:pPr>
            <w:r w:rsidRPr="00145243">
              <w:rPr>
                <w:rFonts w:ascii="Arial" w:eastAsia="Georgia" w:hAnsi="Arial" w:cs="Arial"/>
                <w:b/>
                <w:bCs/>
                <w:sz w:val="20"/>
                <w:szCs w:val="20"/>
              </w:rPr>
              <w:t>Internal</w:t>
            </w:r>
          </w:p>
        </w:tc>
        <w:tc>
          <w:tcPr>
            <w:tcW w:w="5490" w:type="dxa"/>
            <w:shd w:val="clear" w:color="auto" w:fill="F2F2F2" w:themeFill="background1" w:themeFillShade="F2"/>
            <w:vAlign w:val="center"/>
          </w:tcPr>
          <w:p w:rsidR="009732CA" w:rsidRPr="00145243" w:rsidRDefault="0087554E">
            <w:pPr>
              <w:pStyle w:val="Normal13"/>
              <w:ind w:right="364"/>
              <w:jc w:val="center"/>
              <w:rPr>
                <w:rFonts w:ascii="Arial" w:eastAsia="Georgia" w:hAnsi="Arial" w:cs="Arial"/>
                <w:b/>
                <w:bCs/>
                <w:sz w:val="20"/>
                <w:szCs w:val="20"/>
              </w:rPr>
            </w:pPr>
            <w:r w:rsidRPr="00145243">
              <w:rPr>
                <w:rFonts w:ascii="Arial" w:eastAsia="Georgia" w:hAnsi="Arial" w:cs="Arial"/>
                <w:b/>
                <w:bCs/>
                <w:sz w:val="20"/>
                <w:szCs w:val="20"/>
              </w:rPr>
              <w:t>External</w:t>
            </w:r>
          </w:p>
        </w:tc>
      </w:tr>
      <w:tr w:rsidR="009732CA" w:rsidRPr="00145243" w:rsidTr="1342DE99">
        <w:trPr>
          <w:trHeight w:val="553"/>
        </w:trPr>
        <w:tc>
          <w:tcPr>
            <w:tcW w:w="5580" w:type="dxa"/>
            <w:vAlign w:val="center"/>
          </w:tcPr>
          <w:p w:rsidR="00D67AA8" w:rsidRPr="00145243" w:rsidRDefault="0087554E">
            <w:pPr>
              <w:pStyle w:val="Normal13"/>
              <w:ind w:right="364"/>
              <w:rPr>
                <w:rFonts w:ascii="Arial" w:eastAsia="Georgia" w:hAnsi="Arial" w:cs="Arial"/>
                <w:sz w:val="20"/>
                <w:szCs w:val="20"/>
              </w:rPr>
            </w:pPr>
            <w:r w:rsidRPr="00145243">
              <w:rPr>
                <w:rFonts w:ascii="Arial" w:eastAsia="Georgia" w:hAnsi="Arial" w:cs="Arial"/>
                <w:sz w:val="20"/>
                <w:szCs w:val="20"/>
              </w:rPr>
              <w:t xml:space="preserve">- </w:t>
            </w:r>
            <w:r w:rsidR="00D67AA8" w:rsidRPr="00145243">
              <w:rPr>
                <w:rFonts w:ascii="Arial" w:eastAsia="Georgia" w:hAnsi="Arial" w:cs="Arial"/>
                <w:sz w:val="20"/>
                <w:szCs w:val="20"/>
              </w:rPr>
              <w:t>Chief Executive and C Suite</w:t>
            </w:r>
          </w:p>
          <w:p w:rsidR="00F13A37" w:rsidRPr="00145243" w:rsidRDefault="00F13A37">
            <w:pPr>
              <w:pStyle w:val="Normal13"/>
              <w:ind w:right="364"/>
              <w:rPr>
                <w:rFonts w:ascii="Arial" w:eastAsia="Georgia" w:hAnsi="Arial" w:cs="Arial"/>
                <w:sz w:val="20"/>
                <w:szCs w:val="20"/>
              </w:rPr>
            </w:pPr>
            <w:r w:rsidRPr="00145243">
              <w:rPr>
                <w:rFonts w:ascii="Arial" w:eastAsia="Georgia" w:hAnsi="Arial" w:cs="Arial"/>
                <w:sz w:val="20"/>
                <w:szCs w:val="20"/>
              </w:rPr>
              <w:t xml:space="preserve">- </w:t>
            </w:r>
            <w:proofErr w:type="spellStart"/>
            <w:r w:rsidRPr="00145243">
              <w:rPr>
                <w:rFonts w:ascii="Arial" w:eastAsia="Georgia" w:hAnsi="Arial" w:cs="Arial"/>
                <w:sz w:val="20"/>
                <w:szCs w:val="20"/>
              </w:rPr>
              <w:t>iNED’s</w:t>
            </w:r>
            <w:proofErr w:type="spellEnd"/>
          </w:p>
          <w:p w:rsidR="00F13A37" w:rsidRPr="00145243" w:rsidRDefault="00D67AA8">
            <w:pPr>
              <w:pStyle w:val="Normal13"/>
              <w:ind w:right="364"/>
              <w:rPr>
                <w:rFonts w:ascii="Arial" w:eastAsia="Georgia" w:hAnsi="Arial" w:cs="Arial"/>
                <w:sz w:val="20"/>
                <w:szCs w:val="20"/>
              </w:rPr>
            </w:pPr>
            <w:r w:rsidRPr="00145243">
              <w:rPr>
                <w:rFonts w:ascii="Arial" w:eastAsia="Georgia" w:hAnsi="Arial" w:cs="Arial"/>
                <w:sz w:val="20"/>
                <w:szCs w:val="20"/>
              </w:rPr>
              <w:t>- Pension Fund Directors</w:t>
            </w:r>
          </w:p>
          <w:p w:rsidR="009732CA" w:rsidRPr="00145243" w:rsidRDefault="0087554E">
            <w:pPr>
              <w:pStyle w:val="Normal13"/>
              <w:ind w:right="364"/>
              <w:rPr>
                <w:rFonts w:ascii="Arial" w:eastAsia="Georgia" w:hAnsi="Arial" w:cs="Arial"/>
                <w:sz w:val="20"/>
                <w:szCs w:val="20"/>
              </w:rPr>
            </w:pPr>
            <w:r w:rsidRPr="00145243">
              <w:rPr>
                <w:rFonts w:ascii="Arial" w:eastAsia="Georgia" w:hAnsi="Arial" w:cs="Arial"/>
                <w:sz w:val="20"/>
                <w:szCs w:val="20"/>
              </w:rPr>
              <w:t xml:space="preserve">- </w:t>
            </w:r>
            <w:r w:rsidR="00F13A37" w:rsidRPr="00145243">
              <w:rPr>
                <w:rFonts w:ascii="Arial" w:eastAsia="Georgia" w:hAnsi="Arial" w:cs="Arial"/>
                <w:sz w:val="20"/>
                <w:szCs w:val="20"/>
              </w:rPr>
              <w:t>Direct reports of C Suite</w:t>
            </w:r>
          </w:p>
          <w:p w:rsidR="009732CA" w:rsidRPr="00145243" w:rsidRDefault="0087554E" w:rsidP="1342DE99">
            <w:pPr>
              <w:pStyle w:val="Normal13"/>
              <w:ind w:right="364"/>
              <w:rPr>
                <w:rFonts w:ascii="Arial" w:eastAsia="Georgia" w:hAnsi="Arial" w:cs="Arial"/>
                <w:sz w:val="20"/>
                <w:szCs w:val="20"/>
              </w:rPr>
            </w:pPr>
            <w:r w:rsidRPr="00145243">
              <w:rPr>
                <w:rFonts w:ascii="Arial" w:eastAsia="Georgia" w:hAnsi="Arial" w:cs="Arial"/>
                <w:sz w:val="20"/>
                <w:szCs w:val="20"/>
              </w:rPr>
              <w:t xml:space="preserve">- Procurement </w:t>
            </w:r>
            <w:r w:rsidR="00D67AA8" w:rsidRPr="00145243">
              <w:rPr>
                <w:rFonts w:ascii="Arial" w:eastAsia="Georgia" w:hAnsi="Arial" w:cs="Arial"/>
                <w:sz w:val="20"/>
                <w:szCs w:val="20"/>
              </w:rPr>
              <w:t xml:space="preserve">Manager and </w:t>
            </w:r>
            <w:proofErr w:type="gramStart"/>
            <w:r w:rsidR="00D67AA8" w:rsidRPr="00145243">
              <w:rPr>
                <w:rFonts w:ascii="Arial" w:eastAsia="Georgia" w:hAnsi="Arial" w:cs="Arial"/>
                <w:sz w:val="20"/>
                <w:szCs w:val="20"/>
              </w:rPr>
              <w:t>Third Party</w:t>
            </w:r>
            <w:proofErr w:type="gramEnd"/>
            <w:r w:rsidR="00D67AA8" w:rsidRPr="00145243">
              <w:rPr>
                <w:rFonts w:ascii="Arial" w:eastAsia="Georgia" w:hAnsi="Arial" w:cs="Arial"/>
                <w:sz w:val="20"/>
                <w:szCs w:val="20"/>
              </w:rPr>
              <w:t xml:space="preserve"> Relationship Manager</w:t>
            </w:r>
          </w:p>
          <w:p w:rsidR="00C611F5" w:rsidRPr="00145243" w:rsidRDefault="00C611F5" w:rsidP="1342DE99">
            <w:pPr>
              <w:pStyle w:val="Normal13"/>
              <w:ind w:right="364"/>
              <w:rPr>
                <w:rFonts w:ascii="Arial" w:eastAsia="Georgia" w:hAnsi="Arial" w:cs="Arial"/>
                <w:sz w:val="20"/>
                <w:szCs w:val="20"/>
              </w:rPr>
            </w:pPr>
            <w:r w:rsidRPr="00145243">
              <w:rPr>
                <w:rFonts w:ascii="Arial" w:eastAsia="Georgia" w:hAnsi="Arial" w:cs="Arial"/>
                <w:sz w:val="20"/>
                <w:szCs w:val="20"/>
              </w:rPr>
              <w:t>- All employees and contingent workers</w:t>
            </w:r>
          </w:p>
          <w:p w:rsidR="00E17B7D" w:rsidRPr="00145243" w:rsidRDefault="00E17B7D">
            <w:pPr>
              <w:pStyle w:val="Normal13"/>
              <w:ind w:right="364"/>
              <w:rPr>
                <w:rFonts w:ascii="Arial" w:eastAsia="Georgia" w:hAnsi="Arial" w:cs="Arial"/>
                <w:sz w:val="20"/>
                <w:szCs w:val="20"/>
              </w:rPr>
            </w:pPr>
          </w:p>
        </w:tc>
        <w:tc>
          <w:tcPr>
            <w:tcW w:w="5490" w:type="dxa"/>
            <w:vAlign w:val="center"/>
          </w:tcPr>
          <w:p w:rsidR="009732CA" w:rsidRPr="00145243" w:rsidRDefault="0087554E">
            <w:pPr>
              <w:pStyle w:val="Normal13"/>
              <w:ind w:right="364"/>
              <w:rPr>
                <w:rFonts w:ascii="Arial" w:eastAsia="Georgia" w:hAnsi="Arial" w:cs="Arial"/>
                <w:sz w:val="20"/>
                <w:szCs w:val="20"/>
              </w:rPr>
            </w:pPr>
            <w:r w:rsidRPr="00145243">
              <w:rPr>
                <w:rFonts w:ascii="Arial" w:eastAsia="Georgia" w:hAnsi="Arial" w:cs="Arial"/>
                <w:sz w:val="20"/>
                <w:szCs w:val="20"/>
              </w:rPr>
              <w:t>- Third party service providers</w:t>
            </w:r>
            <w:r w:rsidR="00E17B7D" w:rsidRPr="00145243">
              <w:rPr>
                <w:rFonts w:ascii="Arial" w:eastAsia="Georgia" w:hAnsi="Arial" w:cs="Arial"/>
                <w:sz w:val="20"/>
                <w:szCs w:val="20"/>
              </w:rPr>
              <w:t xml:space="preserve"> </w:t>
            </w:r>
            <w:proofErr w:type="spellStart"/>
            <w:r w:rsidR="00E17B7D" w:rsidRPr="00145243">
              <w:rPr>
                <w:rFonts w:ascii="Arial" w:eastAsia="Georgia" w:hAnsi="Arial" w:cs="Arial"/>
                <w:sz w:val="20"/>
                <w:szCs w:val="20"/>
              </w:rPr>
              <w:t>eg</w:t>
            </w:r>
            <w:proofErr w:type="spellEnd"/>
            <w:r w:rsidR="00E17B7D" w:rsidRPr="00145243">
              <w:rPr>
                <w:rFonts w:ascii="Arial" w:eastAsia="Georgia" w:hAnsi="Arial" w:cs="Arial"/>
                <w:sz w:val="20"/>
                <w:szCs w:val="20"/>
              </w:rPr>
              <w:t xml:space="preserve"> PwC, Hoffmann Reed</w:t>
            </w:r>
          </w:p>
          <w:p w:rsidR="009732CA" w:rsidRPr="00145243" w:rsidRDefault="0087554E">
            <w:pPr>
              <w:pStyle w:val="Normal13"/>
              <w:ind w:right="364"/>
              <w:rPr>
                <w:rFonts w:ascii="Arial" w:eastAsia="Georgia" w:hAnsi="Arial" w:cs="Arial"/>
                <w:sz w:val="20"/>
                <w:szCs w:val="20"/>
              </w:rPr>
            </w:pPr>
            <w:r w:rsidRPr="00145243">
              <w:rPr>
                <w:rFonts w:ascii="Arial" w:eastAsia="Georgia" w:hAnsi="Arial" w:cs="Arial"/>
                <w:sz w:val="20"/>
                <w:szCs w:val="20"/>
              </w:rPr>
              <w:t>- Regulators</w:t>
            </w:r>
          </w:p>
          <w:p w:rsidR="009732CA" w:rsidRPr="00145243" w:rsidRDefault="0087554E">
            <w:pPr>
              <w:pStyle w:val="Normal13"/>
              <w:ind w:right="364"/>
              <w:rPr>
                <w:rFonts w:ascii="Arial" w:eastAsia="Georgia" w:hAnsi="Arial" w:cs="Arial"/>
                <w:sz w:val="20"/>
                <w:szCs w:val="20"/>
              </w:rPr>
            </w:pPr>
            <w:r w:rsidRPr="00145243">
              <w:rPr>
                <w:rFonts w:ascii="Arial" w:eastAsia="Georgia" w:hAnsi="Arial" w:cs="Arial"/>
                <w:sz w:val="20"/>
                <w:szCs w:val="20"/>
              </w:rPr>
              <w:t>- Industry bodies</w:t>
            </w:r>
          </w:p>
          <w:p w:rsidR="009732CA" w:rsidRPr="00145243" w:rsidRDefault="0087554E">
            <w:pPr>
              <w:pStyle w:val="Normal13"/>
              <w:ind w:right="364"/>
              <w:rPr>
                <w:rFonts w:ascii="Arial" w:eastAsia="Georgia" w:hAnsi="Arial" w:cs="Arial"/>
                <w:sz w:val="20"/>
                <w:szCs w:val="20"/>
              </w:rPr>
            </w:pPr>
            <w:r w:rsidRPr="00145243">
              <w:rPr>
                <w:rFonts w:ascii="Arial" w:eastAsia="Georgia" w:hAnsi="Arial" w:cs="Arial"/>
                <w:sz w:val="20"/>
                <w:szCs w:val="20"/>
              </w:rPr>
              <w:t>- External auditors</w:t>
            </w:r>
          </w:p>
        </w:tc>
      </w:tr>
    </w:tbl>
    <w:p w:rsidR="009732CA" w:rsidRPr="00145243" w:rsidRDefault="009732CA">
      <w:pPr>
        <w:pStyle w:val="Normal13"/>
        <w:spacing w:after="0"/>
        <w:rPr>
          <w:rFonts w:ascii="Arial" w:eastAsia="Georgia" w:hAnsi="Arial" w:cs="Arial"/>
          <w:b/>
          <w:bCs/>
          <w:sz w:val="20"/>
          <w:szCs w:val="20"/>
          <w:u w:val="single"/>
        </w:rPr>
      </w:pPr>
    </w:p>
    <w:p w:rsidR="009732CA" w:rsidRPr="00145243" w:rsidRDefault="009732CA">
      <w:pPr>
        <w:pStyle w:val="Normal13"/>
        <w:spacing w:after="0"/>
        <w:rPr>
          <w:rFonts w:ascii="Arial" w:eastAsia="Georgia" w:hAnsi="Arial" w:cs="Arial"/>
          <w:b/>
          <w:bCs/>
          <w:sz w:val="20"/>
          <w:szCs w:val="20"/>
          <w:u w:val="single"/>
        </w:rPr>
      </w:pPr>
    </w:p>
    <w:p w:rsidR="009732CA" w:rsidRPr="00145243" w:rsidRDefault="0087554E">
      <w:pPr>
        <w:pStyle w:val="Normal13"/>
        <w:spacing w:after="0"/>
        <w:rPr>
          <w:rFonts w:ascii="Arial" w:eastAsia="Georgia" w:hAnsi="Arial" w:cs="Arial"/>
          <w:b/>
          <w:bCs/>
          <w:sz w:val="20"/>
          <w:szCs w:val="20"/>
        </w:rPr>
      </w:pPr>
      <w:r w:rsidRPr="00145243">
        <w:rPr>
          <w:rFonts w:ascii="Arial" w:eastAsia="Georgia" w:hAnsi="Arial" w:cs="Arial"/>
          <w:b/>
          <w:bCs/>
          <w:sz w:val="20"/>
          <w:szCs w:val="20"/>
          <w:u w:val="single"/>
        </w:rPr>
        <w:t>ACKNOWLEDGEMENT</w:t>
      </w:r>
      <w:r w:rsidRPr="00145243">
        <w:rPr>
          <w:rFonts w:ascii="Arial" w:eastAsia="Georgia" w:hAnsi="Arial" w:cs="Arial"/>
          <w:b/>
          <w:bCs/>
          <w:sz w:val="20"/>
          <w:szCs w:val="20"/>
        </w:rPr>
        <w:t xml:space="preserve"> </w:t>
      </w:r>
    </w:p>
    <w:p w:rsidR="009732CA" w:rsidRPr="00145243" w:rsidRDefault="009732CA">
      <w:pPr>
        <w:pStyle w:val="Normal13"/>
        <w:spacing w:after="0"/>
        <w:rPr>
          <w:rFonts w:ascii="Arial" w:eastAsia="Georgia" w:hAnsi="Arial" w:cs="Arial"/>
          <w:sz w:val="20"/>
          <w:szCs w:val="20"/>
        </w:rPr>
      </w:pPr>
    </w:p>
    <w:tbl>
      <w:tblPr>
        <w:tblStyle w:val="affff"/>
        <w:tblW w:w="11314" w:type="dxa"/>
        <w:tblInd w:w="-111" w:type="dxa"/>
        <w:tblLayout w:type="fixed"/>
        <w:tblLook w:val="0400" w:firstRow="0" w:lastRow="0" w:firstColumn="0" w:lastColumn="0" w:noHBand="0" w:noVBand="1"/>
      </w:tblPr>
      <w:tblGrid>
        <w:gridCol w:w="11314"/>
      </w:tblGrid>
      <w:tr w:rsidR="009732CA" w:rsidRPr="00145243" w:rsidTr="1342DE99">
        <w:trPr>
          <w:trHeight w:val="745"/>
        </w:trPr>
        <w:tc>
          <w:tcPr>
            <w:tcW w:w="11314"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rsidR="009732CA" w:rsidRPr="00145243" w:rsidRDefault="1342DE99" w:rsidP="1342DE99">
            <w:pPr>
              <w:pStyle w:val="Normal13"/>
              <w:rPr>
                <w:rFonts w:ascii="Arial" w:eastAsia="Georgia" w:hAnsi="Arial" w:cs="Arial"/>
                <w:sz w:val="20"/>
                <w:szCs w:val="20"/>
                <w:lang w:val="en-US"/>
              </w:rPr>
            </w:pPr>
            <w:r w:rsidRPr="00145243">
              <w:rPr>
                <w:rFonts w:ascii="Arial" w:eastAsia="Georgia" w:hAnsi="Arial" w:cs="Arial"/>
                <w:b/>
                <w:bCs/>
                <w:sz w:val="20"/>
                <w:szCs w:val="20"/>
                <w:lang w:val="en-US"/>
              </w:rPr>
              <w:t xml:space="preserve">I CERTIFY THAT I HAVE READ THIS JOB DESCRIPTION, IT HAS BEEN EXPLAINED TO ME AND I UNDERSTAND MY DUTIES AND RESPONSIBILITIES AS STATED HEREIN.   </w:t>
            </w:r>
          </w:p>
        </w:tc>
      </w:tr>
      <w:tr w:rsidR="009732CA" w:rsidRPr="00145243" w:rsidTr="1342DE99">
        <w:trPr>
          <w:trHeight w:val="394"/>
        </w:trPr>
        <w:tc>
          <w:tcPr>
            <w:tcW w:w="11314"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rsidR="009732CA" w:rsidRPr="00145243" w:rsidRDefault="0087554E">
            <w:pPr>
              <w:pStyle w:val="Normal13"/>
              <w:tabs>
                <w:tab w:val="center" w:pos="1441"/>
                <w:tab w:val="center" w:pos="2161"/>
                <w:tab w:val="center" w:pos="2881"/>
                <w:tab w:val="center" w:pos="3602"/>
                <w:tab w:val="center" w:pos="4739"/>
              </w:tabs>
              <w:rPr>
                <w:rFonts w:ascii="Arial" w:eastAsia="Georgia" w:hAnsi="Arial" w:cs="Arial"/>
                <w:sz w:val="20"/>
                <w:szCs w:val="20"/>
              </w:rPr>
            </w:pPr>
            <w:r w:rsidRPr="00145243">
              <w:rPr>
                <w:rFonts w:ascii="Arial" w:eastAsia="Georgia" w:hAnsi="Arial" w:cs="Arial"/>
                <w:b/>
                <w:bCs/>
                <w:sz w:val="20"/>
                <w:szCs w:val="20"/>
              </w:rPr>
              <w:t xml:space="preserve">Job Holder: </w:t>
            </w:r>
            <w:r w:rsidRPr="00145243">
              <w:rPr>
                <w:rFonts w:ascii="Arial" w:eastAsia="Georgia" w:hAnsi="Arial" w:cs="Arial"/>
                <w:b/>
                <w:bCs/>
                <w:sz w:val="20"/>
                <w:szCs w:val="20"/>
              </w:rPr>
              <w:tab/>
              <w:t xml:space="preserve"> </w:t>
            </w:r>
            <w:r w:rsidRPr="00145243">
              <w:rPr>
                <w:rFonts w:ascii="Arial" w:eastAsia="Georgia" w:hAnsi="Arial" w:cs="Arial"/>
                <w:b/>
                <w:bCs/>
                <w:sz w:val="20"/>
                <w:szCs w:val="20"/>
              </w:rPr>
              <w:tab/>
              <w:t xml:space="preserve"> </w:t>
            </w:r>
            <w:r w:rsidRPr="00145243">
              <w:rPr>
                <w:rFonts w:ascii="Arial" w:eastAsia="Georgia" w:hAnsi="Arial" w:cs="Arial"/>
                <w:b/>
                <w:bCs/>
                <w:sz w:val="20"/>
                <w:szCs w:val="20"/>
              </w:rPr>
              <w:tab/>
              <w:t xml:space="preserve"> </w:t>
            </w:r>
            <w:r w:rsidRPr="00145243">
              <w:rPr>
                <w:rFonts w:ascii="Arial" w:eastAsia="Georgia" w:hAnsi="Arial" w:cs="Arial"/>
                <w:b/>
                <w:bCs/>
                <w:sz w:val="20"/>
                <w:szCs w:val="20"/>
              </w:rPr>
              <w:tab/>
              <w:t xml:space="preserve">                   Date:   </w:t>
            </w:r>
          </w:p>
        </w:tc>
      </w:tr>
      <w:tr w:rsidR="009732CA" w:rsidRPr="00145243" w:rsidTr="1342DE99">
        <w:trPr>
          <w:trHeight w:val="394"/>
        </w:trPr>
        <w:tc>
          <w:tcPr>
            <w:tcW w:w="11314"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rsidR="009732CA" w:rsidRPr="00145243" w:rsidRDefault="0087554E">
            <w:pPr>
              <w:pStyle w:val="Normal13"/>
              <w:tabs>
                <w:tab w:val="center" w:pos="2881"/>
                <w:tab w:val="center" w:pos="4019"/>
              </w:tabs>
              <w:rPr>
                <w:rFonts w:ascii="Arial" w:eastAsia="Georgia" w:hAnsi="Arial" w:cs="Arial"/>
                <w:sz w:val="20"/>
                <w:szCs w:val="20"/>
              </w:rPr>
            </w:pPr>
            <w:r w:rsidRPr="00145243">
              <w:rPr>
                <w:rFonts w:ascii="Arial" w:eastAsia="Georgia" w:hAnsi="Arial" w:cs="Arial"/>
                <w:b/>
                <w:bCs/>
                <w:sz w:val="20"/>
                <w:szCs w:val="20"/>
              </w:rPr>
              <w:t xml:space="preserve">Head of Department:    </w:t>
            </w:r>
            <w:r w:rsidRPr="00145243">
              <w:rPr>
                <w:rFonts w:ascii="Arial" w:eastAsia="Georgia" w:hAnsi="Arial" w:cs="Arial"/>
                <w:b/>
                <w:bCs/>
                <w:sz w:val="20"/>
                <w:szCs w:val="20"/>
              </w:rPr>
              <w:tab/>
              <w:t xml:space="preserve"> </w:t>
            </w:r>
            <w:r w:rsidRPr="00145243">
              <w:rPr>
                <w:rFonts w:ascii="Arial" w:eastAsia="Georgia" w:hAnsi="Arial" w:cs="Arial"/>
                <w:b/>
                <w:bCs/>
                <w:sz w:val="20"/>
                <w:szCs w:val="20"/>
              </w:rPr>
              <w:tab/>
              <w:t xml:space="preserve">      Date:  </w:t>
            </w:r>
          </w:p>
        </w:tc>
      </w:tr>
    </w:tbl>
    <w:p w:rsidR="009732CA" w:rsidRPr="00145243" w:rsidRDefault="009732CA">
      <w:pPr>
        <w:pStyle w:val="Normal13"/>
        <w:rPr>
          <w:rFonts w:ascii="Arial" w:eastAsia="Georgia" w:hAnsi="Arial" w:cs="Arial"/>
          <w:sz w:val="20"/>
          <w:szCs w:val="20"/>
        </w:rPr>
      </w:pPr>
    </w:p>
    <w:p w:rsidR="009732CA" w:rsidRPr="00145243" w:rsidRDefault="009732CA">
      <w:pPr>
        <w:pStyle w:val="Normal13"/>
        <w:rPr>
          <w:rFonts w:ascii="Arial" w:eastAsia="Georgia" w:hAnsi="Arial" w:cs="Arial"/>
          <w:sz w:val="20"/>
          <w:szCs w:val="20"/>
        </w:rPr>
      </w:pPr>
    </w:p>
    <w:p w:rsidR="009732CA" w:rsidRPr="000E44E1" w:rsidRDefault="1342DE99" w:rsidP="1342DE99">
      <w:pPr>
        <w:pStyle w:val="Normal13"/>
        <w:widowControl w:val="0"/>
        <w:pBdr>
          <w:top w:val="none" w:sz="0" w:space="0" w:color="000000"/>
          <w:left w:val="none" w:sz="0" w:space="0" w:color="000000"/>
          <w:bottom w:val="none" w:sz="0" w:space="0" w:color="000000"/>
          <w:right w:val="none" w:sz="0" w:space="0" w:color="000000"/>
          <w:between w:val="none" w:sz="0" w:space="0" w:color="000000"/>
        </w:pBdr>
        <w:shd w:val="clear" w:color="auto" w:fill="FFFFFF" w:themeFill="background1"/>
        <w:spacing w:after="60" w:line="240" w:lineRule="auto"/>
        <w:ind w:right="-4155"/>
        <w:rPr>
          <w:rFonts w:ascii="Arial" w:eastAsia="Georgia" w:hAnsi="Arial" w:cs="Arial"/>
          <w:sz w:val="16"/>
          <w:szCs w:val="16"/>
          <w:lang w:val="en-US"/>
        </w:rPr>
      </w:pPr>
      <w:r w:rsidRPr="000E44E1">
        <w:rPr>
          <w:rFonts w:ascii="Arial" w:eastAsia="Georgia" w:hAnsi="Arial" w:cs="Arial"/>
          <w:sz w:val="16"/>
          <w:szCs w:val="16"/>
          <w:lang w:val="en-US"/>
        </w:rPr>
        <w:t>This document has been prepared only for Tameside Metropolitan Borough Council and solely for the purpose and on the terms agreed in our engagement letter. We accept no liability (including for negligence) to anyone else in connection with this document, and it may not be provided to anyone else.</w:t>
      </w:r>
    </w:p>
    <w:p w:rsidR="009732CA" w:rsidRPr="000E44E1" w:rsidRDefault="0087554E">
      <w:pPr>
        <w:pStyle w:val="Normal13"/>
        <w:widowControl w:val="0"/>
        <w:pBdr>
          <w:top w:val="none" w:sz="0" w:space="0" w:color="000000"/>
          <w:left w:val="none" w:sz="0" w:space="0" w:color="000000"/>
          <w:bottom w:val="none" w:sz="0" w:space="0" w:color="000000"/>
          <w:right w:val="none" w:sz="0" w:space="0" w:color="000000"/>
          <w:between w:val="none" w:sz="0" w:space="0" w:color="000000"/>
        </w:pBdr>
        <w:shd w:val="clear" w:color="auto" w:fill="FFFFFF"/>
        <w:spacing w:after="60" w:line="240" w:lineRule="auto"/>
        <w:ind w:right="-4155"/>
        <w:rPr>
          <w:rFonts w:ascii="Arial" w:eastAsia="Georgia" w:hAnsi="Arial" w:cs="Arial"/>
          <w:sz w:val="16"/>
          <w:szCs w:val="16"/>
        </w:rPr>
      </w:pPr>
      <w:r w:rsidRPr="000E44E1">
        <w:rPr>
          <w:rFonts w:ascii="Arial" w:eastAsia="Georgia" w:hAnsi="Arial" w:cs="Arial"/>
          <w:sz w:val="16"/>
          <w:szCs w:val="16"/>
        </w:rPr>
        <w:t>Please note this paper does not consider the impact of EU State Aid on the application of UK tax.</w:t>
      </w:r>
    </w:p>
    <w:p w:rsidR="009732CA" w:rsidRPr="000E44E1" w:rsidRDefault="0087554E">
      <w:pPr>
        <w:pStyle w:val="Normal13"/>
        <w:widowControl w:val="0"/>
        <w:pBdr>
          <w:top w:val="none" w:sz="0" w:space="0" w:color="000000"/>
          <w:left w:val="none" w:sz="0" w:space="0" w:color="000000"/>
          <w:bottom w:val="none" w:sz="0" w:space="0" w:color="000000"/>
          <w:right w:val="none" w:sz="0" w:space="0" w:color="000000"/>
          <w:between w:val="none" w:sz="0" w:space="0" w:color="000000"/>
        </w:pBdr>
        <w:shd w:val="clear" w:color="auto" w:fill="FFFFFF"/>
        <w:spacing w:after="60" w:line="240" w:lineRule="auto"/>
        <w:ind w:right="-4155"/>
        <w:rPr>
          <w:rFonts w:ascii="Arial" w:eastAsia="Georgia" w:hAnsi="Arial" w:cs="Arial"/>
          <w:sz w:val="16"/>
          <w:szCs w:val="16"/>
        </w:rPr>
      </w:pPr>
      <w:r w:rsidRPr="000E44E1">
        <w:rPr>
          <w:rFonts w:ascii="Arial" w:eastAsia="Georgia" w:hAnsi="Arial" w:cs="Arial"/>
          <w:sz w:val="16"/>
          <w:szCs w:val="16"/>
        </w:rPr>
        <w:t>© 2025 PricewaterhouseCoopers LLP. All rights reserved. In this document, "PwC" refers to the UK member firm, and may sometimes refer to the PwC network. Each member firm is a separate legal entity. Please see</w:t>
      </w:r>
      <w:hyperlink r:id="rId14">
        <w:r w:rsidRPr="000E44E1">
          <w:rPr>
            <w:rFonts w:ascii="Arial" w:eastAsia="Georgia" w:hAnsi="Arial" w:cs="Arial"/>
            <w:sz w:val="16"/>
            <w:szCs w:val="16"/>
          </w:rPr>
          <w:t xml:space="preserve"> </w:t>
        </w:r>
      </w:hyperlink>
      <w:hyperlink r:id="rId15">
        <w:r w:rsidRPr="000E44E1">
          <w:rPr>
            <w:rFonts w:ascii="Arial" w:eastAsia="Georgia" w:hAnsi="Arial" w:cs="Arial"/>
            <w:color w:val="1155CC"/>
            <w:sz w:val="16"/>
            <w:szCs w:val="16"/>
            <w:u w:val="single"/>
          </w:rPr>
          <w:t>www.pwc.com/structure</w:t>
        </w:r>
      </w:hyperlink>
      <w:r w:rsidRPr="000E44E1">
        <w:rPr>
          <w:rFonts w:ascii="Arial" w:eastAsia="Georgia" w:hAnsi="Arial" w:cs="Arial"/>
          <w:sz w:val="16"/>
          <w:szCs w:val="16"/>
        </w:rPr>
        <w:t xml:space="preserve"> for further details.</w:t>
      </w:r>
    </w:p>
    <w:sectPr w:rsidR="009732CA" w:rsidRPr="000E44E1">
      <w:footerReference w:type="even" r:id="rId16"/>
      <w:footerReference w:type="default" r:id="rId17"/>
      <w:footerReference w:type="first" r:id="rId18"/>
      <w:pgSz w:w="12240" w:h="15840"/>
      <w:pgMar w:top="1178" w:right="4569" w:bottom="1072" w:left="576" w:header="720" w:footer="291"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rsidR="00687F24" w:rsidRDefault="00687F24">
      <w:pPr>
        <w:spacing w:after="0" w:line="240" w:lineRule="auto"/>
      </w:pPr>
      <w:r>
        <w:separator/>
      </w:r>
    </w:p>
  </w:endnote>
  <w:endnote w:type="continuationSeparator" w:id="0">
    <w:p w:rsidR="00687F24" w:rsidRDefault="00687F2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Times New Roman">
    <w:panose1 w:val="02020603050405020304"/>
    <w:charset w:val="00"/>
    <w:family w:val="roman"/>
    <w:pitch w:val="variable"/>
    <w:sig w:usb0="E0002EFF" w:usb1="C000785B" w:usb2="00000009" w:usb3="00000000" w:csb0="000001FF" w:csb1="00000000"/>
    <w:embedRegular r:id="rId1" w:fontKey="{F9719D39-C75C-EC4E-98E3-63DB50AB2BA5}"/>
    <w:embedBold r:id="rId2" w:fontKey="{4A2A591B-B835-CE40-BE5E-ECD84E796F0F}"/>
  </w:font>
  <w:font w:name="Calibri">
    <w:panose1 w:val="020F0502020204030204"/>
    <w:charset w:val="00"/>
    <w:family w:val="swiss"/>
    <w:pitch w:val="variable"/>
    <w:sig w:usb0="E4002EFF" w:usb1="C200ACFF" w:usb2="00000009" w:usb3="00000000" w:csb0="000001FF" w:csb1="00000000"/>
    <w:embedRegular r:id="rId3" w:fontKey="{D50E82C8-08BB-8B43-A429-AD63E78881C5}"/>
    <w:embedBold r:id="rId4" w:fontKey="{5B4F2356-EBA6-F945-8F2F-F0FF3FD013F2}"/>
  </w:font>
  <w:font w:name="Georgia">
    <w:panose1 w:val="02040502050405020303"/>
    <w:charset w:val="00"/>
    <w:family w:val="roman"/>
    <w:pitch w:val="variable"/>
    <w:sig w:usb0="00000287" w:usb1="00000000" w:usb2="00000000" w:usb3="00000000" w:csb0="0000009F" w:csb1="00000000"/>
    <w:embedRegular r:id="rId5" w:fontKey="{94A130C8-FD4F-734E-989E-EC73F426DA23}"/>
    <w:embedBold r:id="rId6" w:fontKey="{57AE626C-A8D2-ED45-AC3D-D0E7FC7F189E}"/>
    <w:embedItalic r:id="rId7" w:fontKey="{7F01E855-8894-0F4C-AA39-63882C7560DD}"/>
  </w:font>
  <w:font w:name="Arial">
    <w:panose1 w:val="020B0604020202020204"/>
    <w:charset w:val="00"/>
    <w:family w:val="swiss"/>
    <w:pitch w:val="variable"/>
    <w:sig w:usb0="E0002EFF" w:usb1="C000785B" w:usb2="00000009" w:usb3="00000000" w:csb0="000001FF" w:csb1="00000000"/>
    <w:embedRegular r:id="rId8" w:fontKey="{A5298406-904F-2542-9CE7-DCA16867800E}"/>
    <w:embedBold r:id="rId9" w:fontKey="{1E3CC9E5-5072-2E42-9996-D0051809DF7B}"/>
  </w:font>
  <w:font w:name="Aptos Display">
    <w:panose1 w:val="020B0004020202020204"/>
    <w:charset w:val="00"/>
    <w:family w:val="swiss"/>
    <w:pitch w:val="variable"/>
    <w:sig w:usb0="20000287" w:usb1="00000003" w:usb2="00000000" w:usb3="00000000" w:csb0="0000019F" w:csb1="00000000"/>
    <w:embedRegular r:id="rId10" w:fontKey="{CD0EE269-8DC4-824F-BD0E-D4532ACB1321}"/>
  </w:font>
  <w:font w:name="Aptos">
    <w:panose1 w:val="020B0004020202020204"/>
    <w:charset w:val="00"/>
    <w:family w:val="swiss"/>
    <w:pitch w:val="variable"/>
    <w:sig w:usb0="20000287" w:usb1="00000003" w:usb2="00000000" w:usb3="00000000" w:csb0="0000019F" w:csb1="00000000"/>
    <w:embedRegular r:id="rId11" w:fontKey="{C5AE46E2-92AC-9A41-863C-C450C7EE3A1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rsidR="009732CA" w:rsidRDefault="0087554E">
    <w:pPr>
      <w:pStyle w:val="Normal13"/>
      <w:spacing w:after="211"/>
      <w:ind w:left="3989"/>
      <w:jc w:val="center"/>
    </w:pPr>
    <w:r>
      <w:fldChar w:fldCharType="begin"/>
    </w:r>
    <w:r>
      <w:instrText>PAGE</w:instrText>
    </w:r>
    <w:r>
      <w:fldChar w:fldCharType="separate"/>
    </w:r>
    <w:r>
      <w:fldChar w:fldCharType="end"/>
    </w:r>
    <w:r>
      <w:rPr>
        <w:rFonts w:ascii="Arial" w:eastAsia="Arial" w:hAnsi="Arial" w:cs="Arial"/>
        <w:sz w:val="16"/>
        <w:szCs w:val="16"/>
      </w:rPr>
      <w:t xml:space="preserve"> </w:t>
    </w:r>
  </w:p>
  <w:p w:rsidR="009732CA" w:rsidRDefault="0087554E">
    <w:pPr>
      <w:pStyle w:val="Normal13"/>
      <w:spacing w:after="0"/>
      <w:ind w:left="3983"/>
      <w:jc w:val="center"/>
    </w:pPr>
    <w:r>
      <w:rPr>
        <w:sz w:val="20"/>
        <w:szCs w:val="20"/>
      </w:rPr>
      <w:t xml:space="preserve">This item is classified as Confidential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rsidR="009732CA" w:rsidRDefault="0087554E">
    <w:pPr>
      <w:pStyle w:val="Normal13"/>
      <w:spacing w:after="211"/>
      <w:ind w:left="3989"/>
      <w:jc w:val="center"/>
    </w:pPr>
    <w:r>
      <w:fldChar w:fldCharType="begin"/>
    </w:r>
    <w:r>
      <w:instrText>PAGE</w:instrText>
    </w:r>
    <w:r>
      <w:fldChar w:fldCharType="separate"/>
    </w:r>
    <w:r w:rsidR="0097471E">
      <w:rPr>
        <w:noProof/>
      </w:rPr>
      <w:t>1</w:t>
    </w:r>
    <w:r>
      <w:fldChar w:fldCharType="end"/>
    </w:r>
    <w:r>
      <w:rPr>
        <w:rFonts w:ascii="Arial" w:eastAsia="Arial" w:hAnsi="Arial" w:cs="Arial"/>
        <w:sz w:val="16"/>
        <w:szCs w:val="16"/>
      </w:rPr>
      <w:t xml:space="preserve"> </w:t>
    </w:r>
  </w:p>
  <w:p w:rsidR="009732CA" w:rsidRDefault="0087554E">
    <w:pPr>
      <w:pStyle w:val="Normal13"/>
      <w:spacing w:after="0"/>
      <w:ind w:left="3983"/>
      <w:jc w:val="center"/>
    </w:pPr>
    <w:r>
      <w:rPr>
        <w:sz w:val="20"/>
        <w:szCs w:val="20"/>
      </w:rPr>
      <w:t xml:space="preserve">This item is classified as Confidential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rsidR="009732CA" w:rsidRDefault="0087554E">
    <w:pPr>
      <w:pStyle w:val="Normal13"/>
      <w:spacing w:after="211"/>
      <w:ind w:left="3989"/>
      <w:jc w:val="center"/>
    </w:pPr>
    <w:r>
      <w:fldChar w:fldCharType="begin"/>
    </w:r>
    <w:r>
      <w:instrText>PAGE</w:instrText>
    </w:r>
    <w:r>
      <w:fldChar w:fldCharType="separate"/>
    </w:r>
    <w:r>
      <w:fldChar w:fldCharType="end"/>
    </w:r>
    <w:r>
      <w:rPr>
        <w:rFonts w:ascii="Arial" w:eastAsia="Arial" w:hAnsi="Arial" w:cs="Arial"/>
        <w:sz w:val="16"/>
        <w:szCs w:val="16"/>
      </w:rPr>
      <w:t xml:space="preserve"> </w:t>
    </w:r>
  </w:p>
  <w:p w:rsidR="009732CA" w:rsidRDefault="0087554E">
    <w:pPr>
      <w:pStyle w:val="Normal13"/>
      <w:spacing w:after="0"/>
      <w:ind w:left="3983"/>
      <w:jc w:val="center"/>
    </w:pPr>
    <w:r>
      <w:rPr>
        <w:sz w:val="20"/>
        <w:szCs w:val="20"/>
      </w:rPr>
      <w:t xml:space="preserve">This item is classified as Confidential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rsidR="00687F24" w:rsidRDefault="00687F24">
      <w:pPr>
        <w:spacing w:after="0" w:line="240" w:lineRule="auto"/>
      </w:pPr>
      <w:r>
        <w:separator/>
      </w:r>
    </w:p>
  </w:footnote>
  <w:footnote w:type="continuationSeparator" w:id="0">
    <w:p w:rsidR="00687F24" w:rsidRDefault="00687F24">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4636F25B"/>
    <w:multiLevelType w:val="multilevel"/>
    <w:tmpl w:val="1778943E"/>
    <w:lvl w:ilvl="0">
      <w:start w:val="1"/>
      <w:numFmt w:val="bullet"/>
      <w:lvlText w:val="●"/>
      <w:lvlJc w:val="left"/>
      <w:pPr>
        <w:ind w:left="720" w:hanging="630"/>
      </w:pPr>
      <w:rPr>
        <w:sz w:val="16"/>
        <w:szCs w:val="16"/>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 w15:restartNumberingAfterBreak="0">
    <w:nsid w:val="687D7BC0"/>
    <w:multiLevelType w:val="multilevel"/>
    <w:tmpl w:val="19BA67EA"/>
    <w:lvl w:ilvl="0">
      <w:start w:val="1"/>
      <w:numFmt w:val="bullet"/>
      <w:lvlText w:val="●"/>
      <w:lvlJc w:val="left"/>
      <w:pPr>
        <w:ind w:left="720" w:hanging="360"/>
      </w:pPr>
      <w:rPr>
        <w:sz w:val="16"/>
        <w:szCs w:val="16"/>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num w:numId="1" w16cid:durableId="2064522645">
    <w:abstractNumId w:val="1"/>
  </w:num>
  <w:num w:numId="2" w16cid:durableId="497768518">
    <w:abstractNumId w:val="0"/>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00"/>
  <w:embedTrueTypeFonts/>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1342DE99"/>
    <w:rsid w:val="000E44E1"/>
    <w:rsid w:val="00145243"/>
    <w:rsid w:val="001D5D63"/>
    <w:rsid w:val="0054252E"/>
    <w:rsid w:val="00687F24"/>
    <w:rsid w:val="0087554E"/>
    <w:rsid w:val="008A18C6"/>
    <w:rsid w:val="009133FC"/>
    <w:rsid w:val="00920B83"/>
    <w:rsid w:val="009732CA"/>
    <w:rsid w:val="0097471E"/>
    <w:rsid w:val="00B73858"/>
    <w:rsid w:val="00B94DDB"/>
    <w:rsid w:val="00BA2FA4"/>
    <w:rsid w:val="00C611F5"/>
    <w:rsid w:val="00D02923"/>
    <w:rsid w:val="00D153F8"/>
    <w:rsid w:val="00D67AA8"/>
    <w:rsid w:val="00E17B7D"/>
    <w:rsid w:val="00E200F1"/>
    <w:rsid w:val="00E76E06"/>
    <w:rsid w:val="00EE380E"/>
    <w:rsid w:val="00F13A37"/>
    <w:rsid w:val="1342DE99"/>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763AA88"/>
  <w15:docId w15:val="{5DC0B649-BAF6-4EEA-A973-DCCDB84AA58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Calibri" w:eastAsia="Calibri" w:hAnsi="Calibri" w:cs="Calibr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uiPriority w:val="9"/>
    <w:qFormat/>
    <w:pPr>
      <w:keepNext/>
      <w:keepLines/>
      <w:spacing w:before="480" w:after="120"/>
      <w:outlineLvl w:val="0"/>
    </w:pPr>
    <w:rPr>
      <w:b/>
      <w:bCs/>
      <w:sz w:val="48"/>
      <w:szCs w:val="48"/>
    </w:rPr>
  </w:style>
  <w:style w:type="paragraph" w:styleId="Heading2">
    <w:name w:val="heading 2"/>
    <w:basedOn w:val="Normal"/>
    <w:next w:val="Normal"/>
    <w:uiPriority w:val="9"/>
    <w:semiHidden/>
    <w:unhideWhenUsed/>
    <w:qFormat/>
    <w:pPr>
      <w:keepNext/>
      <w:keepLines/>
      <w:spacing w:before="360" w:after="80"/>
      <w:outlineLvl w:val="1"/>
    </w:pPr>
    <w:rPr>
      <w:b/>
      <w:bCs/>
      <w:sz w:val="36"/>
      <w:szCs w:val="36"/>
    </w:rPr>
  </w:style>
  <w:style w:type="paragraph" w:styleId="Heading3">
    <w:name w:val="heading 3"/>
    <w:basedOn w:val="Normal"/>
    <w:next w:val="Normal"/>
    <w:uiPriority w:val="9"/>
    <w:semiHidden/>
    <w:unhideWhenUsed/>
    <w:qFormat/>
    <w:pPr>
      <w:keepNext/>
      <w:keepLines/>
      <w:spacing w:before="280" w:after="80"/>
      <w:outlineLvl w:val="2"/>
    </w:pPr>
    <w:rPr>
      <w:b/>
      <w:bCs/>
      <w:sz w:val="28"/>
      <w:szCs w:val="28"/>
    </w:rPr>
  </w:style>
  <w:style w:type="paragraph" w:styleId="Heading4">
    <w:name w:val="heading 4"/>
    <w:basedOn w:val="Normal"/>
    <w:next w:val="Normal"/>
    <w:uiPriority w:val="9"/>
    <w:semiHidden/>
    <w:unhideWhenUsed/>
    <w:qFormat/>
    <w:pPr>
      <w:keepNext/>
      <w:keepLines/>
      <w:spacing w:before="240" w:after="40"/>
      <w:outlineLvl w:val="3"/>
    </w:pPr>
    <w:rPr>
      <w:b/>
      <w:bCs/>
      <w:sz w:val="24"/>
      <w:szCs w:val="24"/>
    </w:rPr>
  </w:style>
  <w:style w:type="paragraph" w:styleId="Heading5">
    <w:name w:val="heading 5"/>
    <w:basedOn w:val="Normal"/>
    <w:next w:val="Normal"/>
    <w:uiPriority w:val="9"/>
    <w:semiHidden/>
    <w:unhideWhenUsed/>
    <w:qFormat/>
    <w:pPr>
      <w:keepNext/>
      <w:keepLines/>
      <w:spacing w:before="220" w:after="40"/>
      <w:outlineLvl w:val="4"/>
    </w:pPr>
    <w:rPr>
      <w:b/>
      <w:bCs/>
    </w:rPr>
  </w:style>
  <w:style w:type="paragraph" w:styleId="Heading6">
    <w:name w:val="heading 6"/>
    <w:basedOn w:val="Normal"/>
    <w:next w:val="Normal"/>
    <w:uiPriority w:val="9"/>
    <w:semiHidden/>
    <w:unhideWhenUsed/>
    <w:qFormat/>
    <w:pPr>
      <w:keepNext/>
      <w:keepLines/>
      <w:spacing w:before="200" w:after="40"/>
      <w:outlineLvl w:val="5"/>
    </w:pPr>
    <w:rPr>
      <w:b/>
      <w:bCs/>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keepNext/>
      <w:keepLines/>
      <w:spacing w:before="480" w:after="120"/>
    </w:pPr>
    <w:rPr>
      <w:b/>
      <w:bCs/>
      <w:sz w:val="72"/>
      <w:szCs w:val="72"/>
    </w:rPr>
  </w:style>
  <w:style w:type="table" w:customStyle="1" w:styleId="NormalTable0">
    <w:name w:val="Normal Table0"/>
    <w:tblPr>
      <w:tblCellMar>
        <w:top w:w="100" w:type="dxa"/>
        <w:left w:w="100" w:type="dxa"/>
        <w:bottom w:w="100" w:type="dxa"/>
        <w:right w:w="100" w:type="dxa"/>
      </w:tblCellMar>
    </w:tblPr>
  </w:style>
  <w:style w:type="paragraph" w:customStyle="1" w:styleId="Normal0">
    <w:name w:val="Normal0"/>
  </w:style>
  <w:style w:type="table" w:customStyle="1" w:styleId="NormalTable1">
    <w:name w:val="Normal Table1"/>
    <w:tblPr>
      <w:tblCellMar>
        <w:top w:w="100" w:type="dxa"/>
        <w:left w:w="100" w:type="dxa"/>
        <w:bottom w:w="100" w:type="dxa"/>
        <w:right w:w="100" w:type="dxa"/>
      </w:tblCellMar>
    </w:tblPr>
  </w:style>
  <w:style w:type="paragraph" w:customStyle="1" w:styleId="Normal1">
    <w:name w:val="Normal1"/>
  </w:style>
  <w:style w:type="table" w:customStyle="1" w:styleId="NormalTable2">
    <w:name w:val="Normal Table2"/>
    <w:tblPr>
      <w:tblCellMar>
        <w:top w:w="100" w:type="dxa"/>
        <w:left w:w="100" w:type="dxa"/>
        <w:bottom w:w="100" w:type="dxa"/>
        <w:right w:w="100" w:type="dxa"/>
      </w:tblCellMar>
    </w:tblPr>
  </w:style>
  <w:style w:type="paragraph" w:customStyle="1" w:styleId="Normal2">
    <w:name w:val="Normal2"/>
  </w:style>
  <w:style w:type="table" w:customStyle="1" w:styleId="NormalTable3">
    <w:name w:val="Normal Table3"/>
    <w:tblPr>
      <w:tblCellMar>
        <w:top w:w="100" w:type="dxa"/>
        <w:left w:w="100" w:type="dxa"/>
        <w:bottom w:w="100" w:type="dxa"/>
        <w:right w:w="100" w:type="dxa"/>
      </w:tblCellMar>
    </w:tblPr>
  </w:style>
  <w:style w:type="paragraph" w:customStyle="1" w:styleId="Normal3">
    <w:name w:val="Normal3"/>
  </w:style>
  <w:style w:type="table" w:customStyle="1" w:styleId="NormalTable4">
    <w:name w:val="Normal Table4"/>
    <w:tblPr>
      <w:tblCellMar>
        <w:top w:w="100" w:type="dxa"/>
        <w:left w:w="100" w:type="dxa"/>
        <w:bottom w:w="100" w:type="dxa"/>
        <w:right w:w="100" w:type="dxa"/>
      </w:tblCellMar>
    </w:tblPr>
  </w:style>
  <w:style w:type="paragraph" w:customStyle="1" w:styleId="Normal4">
    <w:name w:val="Normal4"/>
  </w:style>
  <w:style w:type="table" w:customStyle="1" w:styleId="NormalTable5">
    <w:name w:val="Normal Table5"/>
    <w:tblPr>
      <w:tblCellMar>
        <w:top w:w="100" w:type="dxa"/>
        <w:left w:w="100" w:type="dxa"/>
        <w:bottom w:w="100" w:type="dxa"/>
        <w:right w:w="100" w:type="dxa"/>
      </w:tblCellMar>
    </w:tblPr>
  </w:style>
  <w:style w:type="paragraph" w:customStyle="1" w:styleId="Normal5">
    <w:name w:val="Normal5"/>
  </w:style>
  <w:style w:type="table" w:customStyle="1" w:styleId="NormalTable6">
    <w:name w:val="Normal Table6"/>
    <w:tblPr>
      <w:tblCellMar>
        <w:top w:w="100" w:type="dxa"/>
        <w:left w:w="100" w:type="dxa"/>
        <w:bottom w:w="100" w:type="dxa"/>
        <w:right w:w="100" w:type="dxa"/>
      </w:tblCellMar>
    </w:tblPr>
  </w:style>
  <w:style w:type="paragraph" w:customStyle="1" w:styleId="Normal6">
    <w:name w:val="Normal6"/>
  </w:style>
  <w:style w:type="table" w:customStyle="1" w:styleId="NormalTable7">
    <w:name w:val="Normal Table7"/>
    <w:tblPr>
      <w:tblCellMar>
        <w:top w:w="100" w:type="dxa"/>
        <w:left w:w="100" w:type="dxa"/>
        <w:bottom w:w="100" w:type="dxa"/>
        <w:right w:w="100" w:type="dxa"/>
      </w:tblCellMar>
    </w:tblPr>
  </w:style>
  <w:style w:type="paragraph" w:customStyle="1" w:styleId="Normal7">
    <w:name w:val="Normal7"/>
  </w:style>
  <w:style w:type="table" w:customStyle="1" w:styleId="NormalTable8">
    <w:name w:val="Normal Table8"/>
    <w:tblPr>
      <w:tblCellMar>
        <w:top w:w="100" w:type="dxa"/>
        <w:left w:w="100" w:type="dxa"/>
        <w:bottom w:w="100" w:type="dxa"/>
        <w:right w:w="100" w:type="dxa"/>
      </w:tblCellMar>
    </w:tblPr>
  </w:style>
  <w:style w:type="paragraph" w:customStyle="1" w:styleId="Normal8">
    <w:name w:val="Normal8"/>
  </w:style>
  <w:style w:type="paragraph" w:customStyle="1" w:styleId="Normal9">
    <w:name w:val="Normal9"/>
  </w:style>
  <w:style w:type="table" w:customStyle="1" w:styleId="NormalTable9">
    <w:name w:val="Normal Table9"/>
    <w:tblPr>
      <w:tblCellMar>
        <w:top w:w="0" w:type="dxa"/>
        <w:left w:w="0" w:type="dxa"/>
        <w:bottom w:w="0" w:type="dxa"/>
        <w:right w:w="0" w:type="dxa"/>
      </w:tblCellMar>
    </w:tblPr>
  </w:style>
  <w:style w:type="paragraph" w:customStyle="1" w:styleId="Normal10">
    <w:name w:val="Normal10"/>
  </w:style>
  <w:style w:type="table" w:customStyle="1" w:styleId="NormalTable10">
    <w:name w:val="Normal Table10"/>
    <w:tblPr>
      <w:tblCellMar>
        <w:top w:w="0" w:type="dxa"/>
        <w:left w:w="0" w:type="dxa"/>
        <w:bottom w:w="0" w:type="dxa"/>
        <w:right w:w="0" w:type="dxa"/>
      </w:tblCellMar>
    </w:tblPr>
  </w:style>
  <w:style w:type="paragraph" w:customStyle="1" w:styleId="Normal11">
    <w:name w:val="Normal11"/>
  </w:style>
  <w:style w:type="table" w:customStyle="1" w:styleId="NormalTable11">
    <w:name w:val="Normal Table11"/>
    <w:tblPr>
      <w:tblCellMar>
        <w:top w:w="0" w:type="dxa"/>
        <w:left w:w="0" w:type="dxa"/>
        <w:bottom w:w="0" w:type="dxa"/>
        <w:right w:w="0" w:type="dxa"/>
      </w:tblCellMar>
    </w:tblPr>
  </w:style>
  <w:style w:type="paragraph" w:customStyle="1" w:styleId="Normal12">
    <w:name w:val="Normal12"/>
  </w:style>
  <w:style w:type="table" w:customStyle="1" w:styleId="NormalTable12">
    <w:name w:val="Normal Table12"/>
    <w:tblPr>
      <w:tblCellMar>
        <w:top w:w="0" w:type="dxa"/>
        <w:left w:w="0" w:type="dxa"/>
        <w:bottom w:w="0" w:type="dxa"/>
        <w:right w:w="0" w:type="dxa"/>
      </w:tblCellMar>
    </w:tblPr>
  </w:style>
  <w:style w:type="paragraph" w:customStyle="1" w:styleId="Normal13">
    <w:name w:val="Normal13"/>
  </w:style>
  <w:style w:type="table" w:customStyle="1" w:styleId="NormalTable13">
    <w:name w:val="Normal Table13"/>
    <w:tblPr>
      <w:tblCellMar>
        <w:top w:w="0" w:type="dxa"/>
        <w:left w:w="0" w:type="dxa"/>
        <w:bottom w:w="0" w:type="dxa"/>
        <w:right w:w="0" w:type="dxa"/>
      </w:tblCellMar>
    </w:tblPr>
  </w:style>
  <w:style w:type="table" w:customStyle="1" w:styleId="NormalTable14">
    <w:name w:val="Normal Table14"/>
    <w:uiPriority w:val="99"/>
    <w:semiHidden/>
    <w:unhideWhenUsed/>
    <w:tblPr>
      <w:tblInd w:w="0" w:type="dxa"/>
      <w:tblCellMar>
        <w:top w:w="0" w:type="dxa"/>
        <w:left w:w="108" w:type="dxa"/>
        <w:bottom w:w="0" w:type="dxa"/>
        <w:right w:w="108" w:type="dxa"/>
      </w:tblCellMar>
    </w:tblPr>
  </w:style>
  <w:style w:type="table" w:customStyle="1" w:styleId="TableGrid">
    <w:name w:val="TableGrid"/>
    <w:pPr>
      <w:spacing w:after="0" w:line="240" w:lineRule="auto"/>
    </w:pPr>
    <w:tblPr>
      <w:tblCellMar>
        <w:top w:w="0" w:type="dxa"/>
        <w:left w:w="0" w:type="dxa"/>
        <w:bottom w:w="0" w:type="dxa"/>
        <w:right w:w="0" w:type="dxa"/>
      </w:tblCellMar>
    </w:tblPr>
  </w:style>
  <w:style w:type="paragraph" w:styleId="ListParagraph">
    <w:name w:val="List Paragraph"/>
    <w:basedOn w:val="Normal13"/>
    <w:uiPriority w:val="34"/>
    <w:qFormat/>
    <w:rsid w:val="007A4A7D"/>
    <w:pPr>
      <w:ind w:left="720"/>
      <w:contextualSpacing/>
    </w:pPr>
  </w:style>
  <w:style w:type="table" w:styleId="TableGrid0">
    <w:name w:val="Table Grid"/>
    <w:basedOn w:val="NormalTable14"/>
    <w:uiPriority w:val="39"/>
    <w:rsid w:val="00AB166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94038A"/>
    <w:rPr>
      <w:sz w:val="16"/>
      <w:szCs w:val="16"/>
    </w:rPr>
  </w:style>
  <w:style w:type="paragraph" w:styleId="CommentText">
    <w:name w:val="annotation text"/>
    <w:basedOn w:val="Normal13"/>
    <w:link w:val="CommentTextChar"/>
    <w:uiPriority w:val="99"/>
    <w:unhideWhenUsed/>
    <w:rsid w:val="0094038A"/>
    <w:pPr>
      <w:spacing w:line="240" w:lineRule="auto"/>
    </w:pPr>
    <w:rPr>
      <w:sz w:val="20"/>
      <w:szCs w:val="20"/>
    </w:rPr>
  </w:style>
  <w:style w:type="character" w:customStyle="1" w:styleId="CommentTextChar">
    <w:name w:val="Comment Text Char"/>
    <w:basedOn w:val="DefaultParagraphFont"/>
    <w:link w:val="CommentText"/>
    <w:uiPriority w:val="99"/>
    <w:rsid w:val="0094038A"/>
    <w:rPr>
      <w:rFonts w:ascii="Calibri" w:eastAsia="Calibri" w:hAnsi="Calibri" w:cs="Times New Roman"/>
      <w:color w:val="000000"/>
      <w:sz w:val="20"/>
      <w:szCs w:val="20"/>
      <w:lang w:eastAsia="en"/>
    </w:rPr>
  </w:style>
  <w:style w:type="paragraph" w:styleId="CommentSubject">
    <w:name w:val="annotation subject"/>
    <w:basedOn w:val="CommentText"/>
    <w:next w:val="CommentText"/>
    <w:link w:val="CommentSubjectChar"/>
    <w:uiPriority w:val="99"/>
    <w:semiHidden/>
    <w:unhideWhenUsed/>
    <w:rsid w:val="0094038A"/>
    <w:rPr>
      <w:b/>
      <w:bCs/>
    </w:rPr>
  </w:style>
  <w:style w:type="character" w:customStyle="1" w:styleId="CommentSubjectChar">
    <w:name w:val="Comment Subject Char"/>
    <w:basedOn w:val="CommentTextChar"/>
    <w:link w:val="CommentSubject"/>
    <w:uiPriority w:val="99"/>
    <w:semiHidden/>
    <w:rsid w:val="0094038A"/>
    <w:rPr>
      <w:rFonts w:ascii="Calibri" w:eastAsia="Calibri" w:hAnsi="Calibri" w:cs="Times New Roman"/>
      <w:b/>
      <w:bCs/>
      <w:color w:val="000000"/>
      <w:sz w:val="20"/>
      <w:szCs w:val="20"/>
      <w:lang w:eastAsia="en"/>
    </w:rPr>
  </w:style>
  <w:style w:type="table" w:customStyle="1" w:styleId="a">
    <w:basedOn w:val="NormalTable14"/>
    <w:pPr>
      <w:spacing w:after="0" w:line="240" w:lineRule="auto"/>
    </w:pPr>
    <w:tblPr>
      <w:tblStyleRowBandSize w:val="1"/>
      <w:tblStyleColBandSize w:val="1"/>
      <w:tblCellMar>
        <w:top w:w="12" w:type="dxa"/>
        <w:left w:w="0" w:type="dxa"/>
        <w:right w:w="100" w:type="dxa"/>
      </w:tblCellMar>
    </w:tblPr>
  </w:style>
  <w:style w:type="table" w:customStyle="1" w:styleId="a0">
    <w:basedOn w:val="NormalTable14"/>
    <w:pPr>
      <w:spacing w:after="0" w:line="240" w:lineRule="auto"/>
    </w:pPr>
    <w:tblPr>
      <w:tblStyleRowBandSize w:val="1"/>
      <w:tblStyleColBandSize w:val="1"/>
      <w:tblCellMar>
        <w:top w:w="12" w:type="dxa"/>
        <w:left w:w="0" w:type="dxa"/>
        <w:right w:w="100" w:type="dxa"/>
      </w:tblCellMar>
    </w:tblPr>
  </w:style>
  <w:style w:type="table" w:customStyle="1" w:styleId="a1">
    <w:basedOn w:val="NormalTable14"/>
    <w:pPr>
      <w:spacing w:after="0" w:line="240" w:lineRule="auto"/>
    </w:pPr>
    <w:tblPr>
      <w:tblStyleRowBandSize w:val="1"/>
      <w:tblStyleColBandSize w:val="1"/>
      <w:tblCellMar>
        <w:top w:w="10" w:type="dxa"/>
        <w:left w:w="0" w:type="dxa"/>
        <w:right w:w="18" w:type="dxa"/>
      </w:tblCellMar>
    </w:tblPr>
  </w:style>
  <w:style w:type="table" w:customStyle="1" w:styleId="a2">
    <w:basedOn w:val="NormalTable14"/>
    <w:pPr>
      <w:spacing w:after="0" w:line="240" w:lineRule="auto"/>
    </w:pPr>
    <w:tblPr>
      <w:tblStyleRowBandSize w:val="1"/>
      <w:tblStyleColBandSize w:val="1"/>
    </w:tblPr>
  </w:style>
  <w:style w:type="table" w:customStyle="1" w:styleId="a3">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4">
    <w:basedOn w:val="NormalTable14"/>
    <w:pPr>
      <w:spacing w:after="0" w:line="240" w:lineRule="auto"/>
    </w:pPr>
    <w:tblPr>
      <w:tblStyleRowBandSize w:val="1"/>
      <w:tblStyleColBandSize w:val="1"/>
      <w:tblCellMar>
        <w:top w:w="12" w:type="dxa"/>
        <w:left w:w="0" w:type="dxa"/>
        <w:right w:w="100" w:type="dxa"/>
      </w:tblCellMar>
    </w:tblPr>
  </w:style>
  <w:style w:type="table" w:customStyle="1" w:styleId="a5">
    <w:basedOn w:val="NormalTable14"/>
    <w:pPr>
      <w:spacing w:after="0" w:line="240" w:lineRule="auto"/>
    </w:pPr>
    <w:tblPr>
      <w:tblStyleRowBandSize w:val="1"/>
      <w:tblStyleColBandSize w:val="1"/>
      <w:tblCellMar>
        <w:top w:w="12" w:type="dxa"/>
        <w:left w:w="0" w:type="dxa"/>
        <w:right w:w="100" w:type="dxa"/>
      </w:tblCellMar>
    </w:tblPr>
  </w:style>
  <w:style w:type="table" w:customStyle="1" w:styleId="a6">
    <w:basedOn w:val="NormalTable14"/>
    <w:pPr>
      <w:spacing w:after="0" w:line="240" w:lineRule="auto"/>
    </w:pPr>
    <w:tblPr>
      <w:tblStyleRowBandSize w:val="1"/>
      <w:tblStyleColBandSize w:val="1"/>
      <w:tblCellMar>
        <w:top w:w="10" w:type="dxa"/>
        <w:left w:w="0" w:type="dxa"/>
        <w:right w:w="18" w:type="dxa"/>
      </w:tblCellMar>
    </w:tblPr>
  </w:style>
  <w:style w:type="table" w:customStyle="1" w:styleId="a7">
    <w:basedOn w:val="NormalTable14"/>
    <w:pPr>
      <w:spacing w:after="0" w:line="240" w:lineRule="auto"/>
    </w:pPr>
    <w:tblPr>
      <w:tblStyleRowBandSize w:val="1"/>
      <w:tblStyleColBandSize w:val="1"/>
    </w:tblPr>
  </w:style>
  <w:style w:type="table" w:customStyle="1" w:styleId="a8">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9">
    <w:basedOn w:val="NormalTable14"/>
    <w:pPr>
      <w:spacing w:after="0" w:line="240" w:lineRule="auto"/>
    </w:pPr>
    <w:tblPr>
      <w:tblStyleRowBandSize w:val="1"/>
      <w:tblStyleColBandSize w:val="1"/>
      <w:tblCellMar>
        <w:top w:w="12" w:type="dxa"/>
        <w:left w:w="0" w:type="dxa"/>
        <w:right w:w="100" w:type="dxa"/>
      </w:tblCellMar>
    </w:tblPr>
  </w:style>
  <w:style w:type="table" w:customStyle="1" w:styleId="aa">
    <w:basedOn w:val="NormalTable14"/>
    <w:pPr>
      <w:spacing w:after="0" w:line="240" w:lineRule="auto"/>
    </w:pPr>
    <w:tblPr>
      <w:tblStyleRowBandSize w:val="1"/>
      <w:tblStyleColBandSize w:val="1"/>
      <w:tblCellMar>
        <w:top w:w="12" w:type="dxa"/>
        <w:left w:w="0" w:type="dxa"/>
        <w:right w:w="100" w:type="dxa"/>
      </w:tblCellMar>
    </w:tblPr>
  </w:style>
  <w:style w:type="table" w:customStyle="1" w:styleId="ab">
    <w:basedOn w:val="NormalTable14"/>
    <w:pPr>
      <w:spacing w:after="0" w:line="240" w:lineRule="auto"/>
    </w:pPr>
    <w:tblPr>
      <w:tblStyleRowBandSize w:val="1"/>
      <w:tblStyleColBandSize w:val="1"/>
      <w:tblCellMar>
        <w:top w:w="10" w:type="dxa"/>
        <w:left w:w="0" w:type="dxa"/>
        <w:right w:w="18" w:type="dxa"/>
      </w:tblCellMar>
    </w:tblPr>
  </w:style>
  <w:style w:type="table" w:customStyle="1" w:styleId="ac">
    <w:basedOn w:val="NormalTable14"/>
    <w:pPr>
      <w:spacing w:after="0" w:line="240" w:lineRule="auto"/>
    </w:pPr>
    <w:tblPr>
      <w:tblStyleRowBandSize w:val="1"/>
      <w:tblStyleColBandSize w:val="1"/>
    </w:tblPr>
  </w:style>
  <w:style w:type="table" w:customStyle="1" w:styleId="ad">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e">
    <w:basedOn w:val="NormalTable14"/>
    <w:pPr>
      <w:spacing w:after="0" w:line="240" w:lineRule="auto"/>
    </w:pPr>
    <w:tblPr>
      <w:tblStyleRowBandSize w:val="1"/>
      <w:tblStyleColBandSize w:val="1"/>
      <w:tblCellMar>
        <w:top w:w="12" w:type="dxa"/>
        <w:left w:w="0" w:type="dxa"/>
        <w:right w:w="100" w:type="dxa"/>
      </w:tblCellMar>
    </w:tblPr>
  </w:style>
  <w:style w:type="table" w:customStyle="1" w:styleId="af">
    <w:basedOn w:val="NormalTable14"/>
    <w:pPr>
      <w:spacing w:after="0" w:line="240" w:lineRule="auto"/>
    </w:pPr>
    <w:tblPr>
      <w:tblStyleRowBandSize w:val="1"/>
      <w:tblStyleColBandSize w:val="1"/>
      <w:tblCellMar>
        <w:top w:w="12" w:type="dxa"/>
        <w:left w:w="0" w:type="dxa"/>
        <w:right w:w="100" w:type="dxa"/>
      </w:tblCellMar>
    </w:tblPr>
  </w:style>
  <w:style w:type="table" w:customStyle="1" w:styleId="af0">
    <w:basedOn w:val="NormalTable14"/>
    <w:pPr>
      <w:spacing w:after="0" w:line="240" w:lineRule="auto"/>
    </w:pPr>
    <w:tblPr>
      <w:tblStyleRowBandSize w:val="1"/>
      <w:tblStyleColBandSize w:val="1"/>
      <w:tblCellMar>
        <w:top w:w="10" w:type="dxa"/>
        <w:left w:w="0" w:type="dxa"/>
        <w:right w:w="18" w:type="dxa"/>
      </w:tblCellMar>
    </w:tblPr>
  </w:style>
  <w:style w:type="table" w:customStyle="1" w:styleId="af1">
    <w:basedOn w:val="NormalTable14"/>
    <w:pPr>
      <w:spacing w:after="0" w:line="240" w:lineRule="auto"/>
    </w:pPr>
    <w:tblPr>
      <w:tblStyleRowBandSize w:val="1"/>
      <w:tblStyleColBandSize w:val="1"/>
    </w:tblPr>
  </w:style>
  <w:style w:type="table" w:customStyle="1" w:styleId="af2">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f3">
    <w:basedOn w:val="NormalTable14"/>
    <w:pPr>
      <w:spacing w:after="0" w:line="240" w:lineRule="auto"/>
    </w:pPr>
    <w:tblPr>
      <w:tblStyleRowBandSize w:val="1"/>
      <w:tblStyleColBandSize w:val="1"/>
      <w:tblCellMar>
        <w:top w:w="12" w:type="dxa"/>
        <w:left w:w="0" w:type="dxa"/>
        <w:right w:w="100" w:type="dxa"/>
      </w:tblCellMar>
    </w:tblPr>
  </w:style>
  <w:style w:type="table" w:customStyle="1" w:styleId="af4">
    <w:basedOn w:val="NormalTable14"/>
    <w:pPr>
      <w:spacing w:after="0" w:line="240" w:lineRule="auto"/>
    </w:pPr>
    <w:tblPr>
      <w:tblStyleRowBandSize w:val="1"/>
      <w:tblStyleColBandSize w:val="1"/>
      <w:tblCellMar>
        <w:top w:w="12" w:type="dxa"/>
        <w:left w:w="0" w:type="dxa"/>
        <w:right w:w="100" w:type="dxa"/>
      </w:tblCellMar>
    </w:tblPr>
  </w:style>
  <w:style w:type="table" w:customStyle="1" w:styleId="af5">
    <w:basedOn w:val="NormalTable14"/>
    <w:pPr>
      <w:spacing w:after="0" w:line="240" w:lineRule="auto"/>
    </w:pPr>
    <w:tblPr>
      <w:tblStyleRowBandSize w:val="1"/>
      <w:tblStyleColBandSize w:val="1"/>
      <w:tblCellMar>
        <w:top w:w="10" w:type="dxa"/>
        <w:left w:w="0" w:type="dxa"/>
        <w:right w:w="18" w:type="dxa"/>
      </w:tblCellMar>
    </w:tblPr>
  </w:style>
  <w:style w:type="table" w:customStyle="1" w:styleId="af6">
    <w:basedOn w:val="NormalTable14"/>
    <w:pPr>
      <w:spacing w:after="0" w:line="240" w:lineRule="auto"/>
    </w:pPr>
    <w:tblPr>
      <w:tblStyleRowBandSize w:val="1"/>
      <w:tblStyleColBandSize w:val="1"/>
    </w:tblPr>
  </w:style>
  <w:style w:type="table" w:customStyle="1" w:styleId="af7">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f8">
    <w:basedOn w:val="NormalTable14"/>
    <w:pPr>
      <w:spacing w:after="0" w:line="240" w:lineRule="auto"/>
    </w:pPr>
    <w:tblPr>
      <w:tblStyleRowBandSize w:val="1"/>
      <w:tblStyleColBandSize w:val="1"/>
      <w:tblCellMar>
        <w:top w:w="12" w:type="dxa"/>
        <w:left w:w="0" w:type="dxa"/>
        <w:right w:w="100" w:type="dxa"/>
      </w:tblCellMar>
    </w:tblPr>
  </w:style>
  <w:style w:type="table" w:customStyle="1" w:styleId="af9">
    <w:basedOn w:val="NormalTable14"/>
    <w:pPr>
      <w:spacing w:after="0" w:line="240" w:lineRule="auto"/>
    </w:pPr>
    <w:tblPr>
      <w:tblStyleRowBandSize w:val="1"/>
      <w:tblStyleColBandSize w:val="1"/>
      <w:tblCellMar>
        <w:top w:w="12" w:type="dxa"/>
        <w:left w:w="0" w:type="dxa"/>
        <w:right w:w="100" w:type="dxa"/>
      </w:tblCellMar>
    </w:tblPr>
  </w:style>
  <w:style w:type="table" w:customStyle="1" w:styleId="afa">
    <w:basedOn w:val="NormalTable14"/>
    <w:pPr>
      <w:spacing w:after="0" w:line="240" w:lineRule="auto"/>
    </w:pPr>
    <w:tblPr>
      <w:tblStyleRowBandSize w:val="1"/>
      <w:tblStyleColBandSize w:val="1"/>
    </w:tblPr>
  </w:style>
  <w:style w:type="table" w:customStyle="1" w:styleId="afb">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fc">
    <w:basedOn w:val="NormalTable14"/>
    <w:pPr>
      <w:spacing w:after="0" w:line="240" w:lineRule="auto"/>
    </w:pPr>
    <w:tblPr>
      <w:tblStyleRowBandSize w:val="1"/>
      <w:tblStyleColBandSize w:val="1"/>
      <w:tblCellMar>
        <w:top w:w="12" w:type="dxa"/>
        <w:left w:w="0" w:type="dxa"/>
        <w:right w:w="100" w:type="dxa"/>
      </w:tblCellMar>
    </w:tblPr>
  </w:style>
  <w:style w:type="table" w:customStyle="1" w:styleId="afd">
    <w:basedOn w:val="NormalTable14"/>
    <w:pPr>
      <w:spacing w:after="0" w:line="240" w:lineRule="auto"/>
    </w:pPr>
    <w:tblPr>
      <w:tblStyleRowBandSize w:val="1"/>
      <w:tblStyleColBandSize w:val="1"/>
      <w:tblCellMar>
        <w:top w:w="12" w:type="dxa"/>
        <w:left w:w="0" w:type="dxa"/>
        <w:right w:w="100" w:type="dxa"/>
      </w:tblCellMar>
    </w:tblPr>
  </w:style>
  <w:style w:type="table" w:customStyle="1" w:styleId="afe">
    <w:basedOn w:val="NormalTable14"/>
    <w:pPr>
      <w:spacing w:after="0" w:line="240" w:lineRule="auto"/>
    </w:pPr>
    <w:tblPr>
      <w:tblStyleRowBandSize w:val="1"/>
      <w:tblStyleColBandSize w:val="1"/>
    </w:tblPr>
  </w:style>
  <w:style w:type="table" w:customStyle="1" w:styleId="aff">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ff0">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1">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2">
    <w:basedOn w:val="NormalTable14"/>
    <w:pPr>
      <w:spacing w:after="0" w:line="240" w:lineRule="auto"/>
    </w:pPr>
    <w:tblPr>
      <w:tblStyleRowBandSize w:val="1"/>
      <w:tblStyleColBandSize w:val="1"/>
    </w:tblPr>
  </w:style>
  <w:style w:type="table" w:customStyle="1" w:styleId="aff3">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ff4">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5">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6">
    <w:basedOn w:val="NormalTable14"/>
    <w:pPr>
      <w:spacing w:after="0" w:line="240" w:lineRule="auto"/>
    </w:pPr>
    <w:tblPr>
      <w:tblStyleRowBandSize w:val="1"/>
      <w:tblStyleColBandSize w:val="1"/>
    </w:tblPr>
  </w:style>
  <w:style w:type="table" w:customStyle="1" w:styleId="aff7">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ff8">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9">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a">
    <w:basedOn w:val="NormalTable14"/>
    <w:pPr>
      <w:spacing w:after="0" w:line="240" w:lineRule="auto"/>
    </w:pPr>
    <w:tblPr>
      <w:tblStyleRowBandSize w:val="1"/>
      <w:tblStyleColBandSize w:val="1"/>
    </w:tblPr>
  </w:style>
  <w:style w:type="table" w:customStyle="1" w:styleId="affb">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ffc">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d">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e">
    <w:basedOn w:val="NormalTable14"/>
    <w:pPr>
      <w:spacing w:after="0" w:line="240" w:lineRule="auto"/>
    </w:pPr>
    <w:tblPr>
      <w:tblStyleRowBandSize w:val="1"/>
      <w:tblStyleColBandSize w:val="1"/>
    </w:tblPr>
  </w:style>
  <w:style w:type="table" w:customStyle="1" w:styleId="afff">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fff0">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f1">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f2">
    <w:basedOn w:val="NormalTable14"/>
    <w:pPr>
      <w:spacing w:after="0" w:line="240" w:lineRule="auto"/>
    </w:pPr>
    <w:tblPr>
      <w:tblStyleRowBandSize w:val="1"/>
      <w:tblStyleColBandSize w:val="1"/>
    </w:tblPr>
  </w:style>
  <w:style w:type="table" w:customStyle="1" w:styleId="afff3">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fff4">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f5">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f6">
    <w:basedOn w:val="NormalTable14"/>
    <w:pPr>
      <w:spacing w:after="0" w:line="240" w:lineRule="auto"/>
    </w:pPr>
    <w:tblPr>
      <w:tblStyleRowBandSize w:val="1"/>
      <w:tblStyleColBandSize w:val="1"/>
    </w:tblPr>
  </w:style>
  <w:style w:type="table" w:customStyle="1" w:styleId="afff7">
    <w:basedOn w:val="NormalTable14"/>
    <w:pPr>
      <w:spacing w:after="0" w:line="240" w:lineRule="auto"/>
    </w:pPr>
    <w:tblPr>
      <w:tblStyleRowBandSize w:val="1"/>
      <w:tblStyleColBandSize w:val="1"/>
      <w:tblCellMar>
        <w:top w:w="29" w:type="dxa"/>
        <w:left w:w="111" w:type="dxa"/>
        <w:right w:w="115" w:type="dxa"/>
      </w:tblCellMar>
    </w:tblPr>
  </w:style>
  <w:style w:type="table" w:customStyle="1" w:styleId="afff8">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f9">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fa">
    <w:basedOn w:val="NormalTable14"/>
    <w:pPr>
      <w:spacing w:after="0" w:line="240" w:lineRule="auto"/>
    </w:pPr>
    <w:tblPr>
      <w:tblStyleRowBandSize w:val="1"/>
      <w:tblStyleColBandSize w:val="1"/>
    </w:tblPr>
  </w:style>
  <w:style w:type="table" w:customStyle="1" w:styleId="afffb">
    <w:basedOn w:val="NormalTable14"/>
    <w:pPr>
      <w:spacing w:after="0" w:line="240" w:lineRule="auto"/>
    </w:pPr>
    <w:tblPr>
      <w:tblStyleRowBandSize w:val="1"/>
      <w:tblStyleColBandSize w:val="1"/>
      <w:tblCellMar>
        <w:top w:w="29" w:type="dxa"/>
        <w:left w:w="111" w:type="dxa"/>
        <w:right w:w="115" w:type="dxa"/>
      </w:tblCellMar>
    </w:tblPr>
  </w:style>
  <w:style w:type="paragraph" w:styleId="Subtitle">
    <w:name w:val="Subtitle"/>
    <w:basedOn w:val="Normal13"/>
    <w:next w:val="Normal13"/>
    <w:uiPriority w:val="11"/>
    <w:qFormat/>
    <w:pPr>
      <w:keepNext/>
      <w:keepLines/>
      <w:spacing w:before="360" w:after="80"/>
    </w:pPr>
    <w:rPr>
      <w:rFonts w:ascii="Georgia" w:eastAsia="Georgia" w:hAnsi="Georgia" w:cs="Georgia"/>
      <w:i/>
      <w:iCs/>
      <w:color w:val="666666"/>
      <w:sz w:val="48"/>
      <w:szCs w:val="48"/>
    </w:rPr>
  </w:style>
  <w:style w:type="table" w:customStyle="1" w:styleId="afffc">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fd">
    <w:basedOn w:val="NormalTable14"/>
    <w:pPr>
      <w:spacing w:after="0" w:line="240" w:lineRule="auto"/>
    </w:pPr>
    <w:tblPr>
      <w:tblStyleRowBandSize w:val="1"/>
      <w:tblStyleColBandSize w:val="1"/>
      <w:tblCellMar>
        <w:top w:w="12" w:type="dxa"/>
        <w:left w:w="0" w:type="dxa"/>
        <w:right w:w="100" w:type="dxa"/>
      </w:tblCellMar>
    </w:tblPr>
  </w:style>
  <w:style w:type="table" w:customStyle="1" w:styleId="afffe">
    <w:basedOn w:val="NormalTable14"/>
    <w:pPr>
      <w:spacing w:after="0" w:line="240" w:lineRule="auto"/>
    </w:pPr>
    <w:tblPr>
      <w:tblStyleRowBandSize w:val="1"/>
      <w:tblStyleColBandSize w:val="1"/>
    </w:tblPr>
  </w:style>
  <w:style w:type="table" w:customStyle="1" w:styleId="affff">
    <w:basedOn w:val="NormalTable14"/>
    <w:pPr>
      <w:spacing w:after="0" w:line="240" w:lineRule="auto"/>
    </w:pPr>
    <w:tblPr>
      <w:tblStyleRowBandSize w:val="1"/>
      <w:tblStyleColBandSize w:val="1"/>
      <w:tblCellMar>
        <w:top w:w="29" w:type="dxa"/>
        <w:left w:w="111" w:type="dxa"/>
        <w:right w:w="115" w:type="dxa"/>
      </w:tblCellMar>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cid:d57eeeb9-8e4f-483d-ba57-c397ddd58517" TargetMode="External"/><Relationship Id="rId18" Type="http://schemas.openxmlformats.org/officeDocument/2006/relationships/footer" Target="footer3.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pwc.com/structure" TargetMode="Externa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pwc.com/structure" TargetMode="Externa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go:gDocsCustomXmlDataStorage xmlns:go="http://customooxmlschemas.google.com/" xmlns:r="http://schemas.openxmlformats.org/officeDocument/2006/relationships" uri="GoogleDocsCustomDataVersion2">
  <go:docsCustomData xmlns:go="http://customooxmlschemas.google.com/" roundtripDataSignature="AMtx7mj4TO8wR3xkSSkGPI4oRCy5TnVWDQ==">CgMxLjA4AHIhMUN0T3ZHLXdSY0kzWVQ1amVIWGVwVHFfdzRqb2s4X0tF</go:docsCustomData>
</go:gDocsCustomXmlDataStorage>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0d98c91e-66ae-4ee2-8fc7-1180362837cb">
      <Terms xmlns="http://schemas.microsoft.com/office/infopath/2007/PartnerControls"/>
    </lcf76f155ced4ddcb4097134ff3c332f>
    <TaxCatchAll xmlns="d936f32f-0469-4588-994f-a169d18c6861" xsi:nil="true"/>
    <_dlc_DocId xmlns="d936f32f-0469-4588-994f-a169d18c6861">A2W73KVKWYRE-101063113-9614</_dlc_DocId>
    <_dlc_DocIdUrl xmlns="d936f32f-0469-4588-994f-a169d18c6861">
      <Url>https://pwcgbr.sharepoint.com/sites/GB-xLoS-NorthernPoolSharePoint/_layouts/15/DocIdRedir.aspx?ID=A2W73KVKWYRE-101063113-9614</Url>
      <Description>A2W73KVKWYRE-101063113-9614</Description>
    </_dlc_DocIdUrl>
    <BusinessArea xmlns="0d98c91e-66ae-4ee2-8fc7-1180362837cb" xsi:nil="true"/>
    <BusinessArea0 xmlns="0d98c91e-66ae-4ee2-8fc7-1180362837cb"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29040C797C4B204DB2E7B2AF67DD5F67" ma:contentTypeVersion="14" ma:contentTypeDescription="Create a new document." ma:contentTypeScope="" ma:versionID="d183b43c6b22e98e279ca16922d7aa12">
  <xsd:schema xmlns:xsd="http://www.w3.org/2001/XMLSchema" xmlns:xs="http://www.w3.org/2001/XMLSchema" xmlns:p="http://schemas.microsoft.com/office/2006/metadata/properties" xmlns:ns2="0d98c91e-66ae-4ee2-8fc7-1180362837cb" xmlns:ns3="d936f32f-0469-4588-994f-a169d18c6861" targetNamespace="http://schemas.microsoft.com/office/2006/metadata/properties" ma:root="true" ma:fieldsID="1b4ec6eef7361f05d3c3be1fb10e9a1b" ns2:_="" ns3:_="">
    <xsd:import namespace="0d98c91e-66ae-4ee2-8fc7-1180362837cb"/>
    <xsd:import namespace="d936f32f-0469-4588-994f-a169d18c686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3:_dlc_DocId" minOccurs="0"/>
                <xsd:element ref="ns3:_dlc_DocIdUrl" minOccurs="0"/>
                <xsd:element ref="ns3:_dlc_DocIdPersistId" minOccurs="0"/>
                <xsd:element ref="ns2:BusinessArea" minOccurs="0"/>
                <xsd:element ref="ns2:BusinessArea0"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98c91e-66ae-4ee2-8fc7-1180362837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BusinessArea" ma:index="18" nillable="true" ma:displayName="Asset Class" ma:format="Dropdown" ma:internalName="BusinessArea">
      <xsd:simpleType>
        <xsd:restriction base="dms:Choice">
          <xsd:enumeration value="Mainstream Private Markets"/>
          <xsd:enumeration value="Public Markets"/>
          <xsd:enumeration value="Local and Property"/>
        </xsd:restriction>
      </xsd:simpleType>
    </xsd:element>
    <xsd:element name="BusinessArea0" ma:index="19" nillable="true" ma:displayName="Business Area" ma:format="Dropdown" ma:internalName="BusinessArea0">
      <xsd:simpleType>
        <xsd:restriction base="dms:Choice">
          <xsd:enumeration value="Investments"/>
          <xsd:enumeration value="Operations"/>
          <xsd:enumeration value="Hybrid"/>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47bde53e-b0a2-4e98-8550-8a152603f3a2"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936f32f-0469-4588-994f-a169d18c6861" elementFormDefault="qualified">
    <xsd:import namespace="http://schemas.microsoft.com/office/2006/documentManagement/types"/>
    <xsd:import namespace="http://schemas.microsoft.com/office/infopath/2007/PartnerControls"/>
    <xsd:element name="_dlc_DocId" ma:index="15" nillable="true" ma:displayName="Document ID Value" ma:description="The value of the document ID assigned to this item." ma:indexed="true" ma:internalName="_dlc_DocId" ma:readOnly="true">
      <xsd:simpleType>
        <xsd:restriction base="dms:Text"/>
      </xsd:simpleType>
    </xsd:element>
    <xsd:element name="_dlc_DocIdUrl" ma:index="1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Persist ID" ma:description="Keep ID on add." ma:hidden="true" ma:internalName="_dlc_DocIdPersistId" ma:readOnly="true">
      <xsd:simpleType>
        <xsd:restriction base="dms:Boolean"/>
      </xsd:simpleType>
    </xsd:element>
    <xsd:element name="TaxCatchAll" ma:index="22" nillable="true" ma:displayName="Taxonomy Catch All Column" ma:hidden="true" ma:list="{56ab55f8-631f-4fe8-947e-3cc1be0dba16}" ma:internalName="TaxCatchAll" ma:showField="CatchAllData" ma:web="d936f32f-0469-4588-994f-a169d18c686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FC047D-98FA-4BAF-9AE5-5512AC841203}">
  <ds:schemaRefs>
    <ds:schemaRef ds:uri="http://schemas.microsoft.com/sharepoint/events"/>
  </ds:schemaRefs>
</ds:datastoreItem>
</file>

<file path=customXml/itemProps2.xml><?xml version="1.0" encoding="utf-8"?>
<ds:datastoreItem xmlns:ds="http://schemas.openxmlformats.org/officeDocument/2006/customXml" ds:itemID="{8C7C30B9-8451-4456-A63B-0ACC53B6457B}">
  <ds:schemaRefs>
    <ds:schemaRef ds:uri="http://schemas.microsoft.com/sharepoint/v3/contenttype/forms"/>
  </ds:schemaRefs>
</ds:datastoreItem>
</file>

<file path=customXml/itemProps3.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4.xml><?xml version="1.0" encoding="utf-8"?>
<ds:datastoreItem xmlns:ds="http://schemas.openxmlformats.org/officeDocument/2006/customXml" ds:itemID="{FB62BA80-D5D3-4AAC-95E7-E6CA6F711884}">
  <ds:schemaRefs>
    <ds:schemaRef ds:uri="http://schemas.microsoft.com/office/2006/metadata/properties"/>
    <ds:schemaRef ds:uri="http://schemas.microsoft.com/office/infopath/2007/PartnerControls"/>
    <ds:schemaRef ds:uri="0d98c91e-66ae-4ee2-8fc7-1180362837cb"/>
    <ds:schemaRef ds:uri="d936f32f-0469-4588-994f-a169d18c6861"/>
  </ds:schemaRefs>
</ds:datastoreItem>
</file>

<file path=customXml/itemProps5.xml><?xml version="1.0" encoding="utf-8"?>
<ds:datastoreItem xmlns:ds="http://schemas.openxmlformats.org/officeDocument/2006/customXml" ds:itemID="{6D2D3CF4-24AA-4462-88AC-9E956A780C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98c91e-66ae-4ee2-8fc7-1180362837cb"/>
    <ds:schemaRef ds:uri="d936f32f-0469-4588-994f-a169d18c686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28b8dfd0-aa16-412c-9b26-b845b9acd1a9}" enabled="0" method="" siteId="{28b8dfd0-aa16-412c-9b26-b845b9acd1a9}" removed="1"/>
  <clbl:label id="{39dc60c3-ff64-491f-b615-0c4a3017a61b}" enabled="1" method="Standard" siteId="{b4e70b4c-d207-48f3-9006-b6c69fe381e9}"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670</Words>
  <Characters>4025</Characters>
  <Application>Microsoft Office Word</Application>
  <DocSecurity>0</DocSecurity>
  <Lines>116</Lines>
  <Paragraphs>73</Paragraphs>
  <ScaleCrop>false</ScaleCrop>
  <Company/>
  <LinksUpToDate>false</LinksUpToDate>
  <CharactersWithSpaces>4677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Katya Vezzadini (UK)</dc:creator>
  <cp:lastModifiedBy>Nathaniel Delo</cp:lastModifiedBy>
  <cp:revision>1</cp:revision>
  <dcterms:created xsi:type="dcterms:W3CDTF">2026-09-17T07:38:00Z</dcterms:created>
  <dcterms:modified xsi:type="dcterms:W3CDTF">2026-09-17T07:38:00Z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0x01010029040C797C4B204DB2E7B2AF67DD5F67</vt:lpwstr>
  </property>
  <property fmtid="{D5CDD505-2E9C-101B-9397-08002B2CF9AE}" pid="3" name="_dlc_DocIdItemGuid">
    <vt:lpwstr>1bf9c18c-ed1f-458d-9416-6340fa15b8e5</vt:lpwstr>
  </property>
  <property fmtid="{D5CDD505-2E9C-101B-9397-08002B2CF9AE}" pid="4" name="MSIP_Label_a79b3b28-5ae5-401e-b514-a0a1a5d5a77d_Enabled">
    <vt:lpwstr>True</vt:lpwstr>
  </property>
  <property fmtid="{D5CDD505-2E9C-101B-9397-08002B2CF9AE}" pid="5" name="MSIP_Label_a79b3b28-5ae5-401e-b514-a0a1a5d5a77d_SiteId">
    <vt:lpwstr>513294a0-3e20-41b2-a970-6d30bf1546fa</vt:lpwstr>
  </property>
  <property fmtid="{D5CDD505-2E9C-101B-9397-08002B2CF9AE}" pid="6" name="MSIP_Label_a79b3b28-5ae5-401e-b514-a0a1a5d5a77d_SetDate">
    <vt:lpwstr>2026-04-01T12:21:42Z</vt:lpwstr>
  </property>
  <property fmtid="{D5CDD505-2E9C-101B-9397-08002B2CF9AE}" pid="7" name="MSIP_Label_a79b3b28-5ae5-401e-b514-a0a1a5d5a77d_Name">
    <vt:lpwstr>Highly Confidential \ Highly Confidential - Open Access (Unencrypted)</vt:lpwstr>
  </property>
  <property fmtid="{D5CDD505-2E9C-101B-9397-08002B2CF9AE}" pid="8" name="MSIP_Label_a79b3b28-5ae5-401e-b514-a0a1a5d5a77d_ActionId">
    <vt:lpwstr>1c140a81-e753-4a04-9fc6-ee0aa395df31</vt:lpwstr>
  </property>
  <property fmtid="{D5CDD505-2E9C-101B-9397-08002B2CF9AE}" pid="9" name="MSIP_Label_a79b3b28-5ae5-401e-b514-a0a1a5d5a77d_Removed">
    <vt:lpwstr>False</vt:lpwstr>
  </property>
  <property fmtid="{D5CDD505-2E9C-101B-9397-08002B2CF9AE}" pid="10" name="MSIP_Label_a79b3b28-5ae5-401e-b514-a0a1a5d5a77d_Parent">
    <vt:lpwstr>67130ca8-e265-41f3-beef-22d9316d610d</vt:lpwstr>
  </property>
  <property fmtid="{D5CDD505-2E9C-101B-9397-08002B2CF9AE}" pid="11" name="MSIP_Label_a79b3b28-5ae5-401e-b514-a0a1a5d5a77d_Extended_MSFT_Method">
    <vt:lpwstr>Standard</vt:lpwstr>
  </property>
  <property fmtid="{D5CDD505-2E9C-101B-9397-08002B2CF9AE}" pid="12" name="MSIP_Label_67130ca8-e265-41f3-beef-22d9316d610d_Enabled">
    <vt:lpwstr>True</vt:lpwstr>
  </property>
  <property fmtid="{D5CDD505-2E9C-101B-9397-08002B2CF9AE}" pid="13" name="MSIP_Label_67130ca8-e265-41f3-beef-22d9316d610d_SiteId">
    <vt:lpwstr>513294a0-3e20-41b2-a970-6d30bf1546fa</vt:lpwstr>
  </property>
  <property fmtid="{D5CDD505-2E9C-101B-9397-08002B2CF9AE}" pid="14" name="MSIP_Label_67130ca8-e265-41f3-beef-22d9316d610d_SetDate">
    <vt:lpwstr>2026-04-01T12:21:42Z</vt:lpwstr>
  </property>
  <property fmtid="{D5CDD505-2E9C-101B-9397-08002B2CF9AE}" pid="15" name="MSIP_Label_67130ca8-e265-41f3-beef-22d9316d610d_Name">
    <vt:lpwstr>Highly Confidential</vt:lpwstr>
  </property>
  <property fmtid="{D5CDD505-2E9C-101B-9397-08002B2CF9AE}" pid="16" name="MSIP_Label_67130ca8-e265-41f3-beef-22d9316d610d_ActionId">
    <vt:lpwstr>15a4419f-210d-4d3d-a186-cc1088159eae</vt:lpwstr>
  </property>
  <property fmtid="{D5CDD505-2E9C-101B-9397-08002B2CF9AE}" pid="17" name="MSIP_Label_67130ca8-e265-41f3-beef-22d9316d610d_Extended_MSFT_Method">
    <vt:lpwstr>Standard</vt:lpwstr>
  </property>
  <property fmtid="{D5CDD505-2E9C-101B-9397-08002B2CF9AE}" pid="18" name="Sensitivity">
    <vt:lpwstr>Highly Confidential \ Highly Confidential - Open Access (Unencrypted) Highly Confidential</vt:lpwstr>
  </property>
  <property fmtid="{D5CDD505-2E9C-101B-9397-08002B2CF9AE}" pid="19" name="MediaServiceImageTags">
    <vt:lpwstr/>
  </property>
</Properties>
</file>